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6" r:id="rId6"/>
    <p:sldId id="269" r:id="rId7"/>
    <p:sldId id="267" r:id="rId8"/>
    <p:sldId id="259" r:id="rId9"/>
    <p:sldId id="271" r:id="rId10"/>
    <p:sldId id="260" r:id="rId11"/>
    <p:sldId id="274" r:id="rId12"/>
    <p:sldId id="272" r:id="rId13"/>
    <p:sldId id="261" r:id="rId14"/>
    <p:sldId id="270" r:id="rId15"/>
    <p:sldId id="273" r:id="rId16"/>
    <p:sldId id="262"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B541"/>
    <a:srgbClr val="66CCFF"/>
    <a:srgbClr val="F2A36E"/>
    <a:srgbClr val="EF904F"/>
    <a:srgbClr val="FF99FF"/>
    <a:srgbClr val="CC99FF"/>
    <a:srgbClr val="00FFFF"/>
    <a:srgbClr val="009999"/>
    <a:srgbClr val="CC00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0" y="14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lancia\AppData\Local\Microsoft\Windows\INetCache\Content.Outlook\1Q9WMLE5\WB%20VS%20banking%20industry%20Deposit%20growt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lancia\AppData\Local\Microsoft\Windows\INetCache\Content.Outlook\ED1AT4GF\Copy%20of%20Copy%20of%20Deposit%20Totals%20to%20Bill%20-%20KL%20for%20K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dPt>
            <c:idx val="0"/>
            <c:invertIfNegative val="0"/>
            <c:bubble3D val="0"/>
            <c:spPr>
              <a:solidFill>
                <a:srgbClr val="47BDFF"/>
              </a:solidFill>
              <a:ln>
                <a:noFill/>
              </a:ln>
              <a:effectLst/>
            </c:spPr>
            <c:extLst>
              <c:ext xmlns:c16="http://schemas.microsoft.com/office/drawing/2014/chart" uri="{C3380CC4-5D6E-409C-BE32-E72D297353CC}">
                <c16:uniqueId val="{00000004-BB0F-449C-ACA3-8A4E08011BE1}"/>
              </c:ext>
            </c:extLst>
          </c:dPt>
          <c:cat>
            <c:strRef>
              <c:f>Sheet1!$A$2</c:f>
              <c:strCache>
                <c:ptCount val="1"/>
                <c:pt idx="0">
                  <c:v>Net Income</c:v>
                </c:pt>
              </c:strCache>
            </c:strRef>
          </c:cat>
          <c:val>
            <c:numRef>
              <c:f>Sheet1!$B$2</c:f>
              <c:numCache>
                <c:formatCode>"$"#,##0_);[Red]\("$"#,##0\)</c:formatCode>
                <c:ptCount val="1"/>
                <c:pt idx="0">
                  <c:v>24915</c:v>
                </c:pt>
              </c:numCache>
            </c:numRef>
          </c:val>
          <c:extLst>
            <c:ext xmlns:c16="http://schemas.microsoft.com/office/drawing/2014/chart" uri="{C3380CC4-5D6E-409C-BE32-E72D297353CC}">
              <c16:uniqueId val="{00000000-BB0F-449C-ACA3-8A4E08011BE1}"/>
            </c:ext>
          </c:extLst>
        </c:ser>
        <c:ser>
          <c:idx val="1"/>
          <c:order val="1"/>
          <c:tx>
            <c:strRef>
              <c:f>Sheet1!$C$1</c:f>
              <c:strCache>
                <c:ptCount val="1"/>
                <c:pt idx="0">
                  <c:v>2022</c:v>
                </c:pt>
              </c:strCache>
            </c:strRef>
          </c:tx>
          <c:spPr>
            <a:solidFill>
              <a:srgbClr val="E7B541"/>
            </a:solidFill>
            <a:ln>
              <a:noFill/>
            </a:ln>
            <a:effectLst/>
          </c:spPr>
          <c:invertIfNegative val="0"/>
          <c:cat>
            <c:strRef>
              <c:f>Sheet1!$A$2</c:f>
              <c:strCache>
                <c:ptCount val="1"/>
                <c:pt idx="0">
                  <c:v>Net Income</c:v>
                </c:pt>
              </c:strCache>
            </c:strRef>
          </c:cat>
          <c:val>
            <c:numRef>
              <c:f>Sheet1!$C$2</c:f>
              <c:numCache>
                <c:formatCode>"$"#,##0_);[Red]\("$"#,##0\)</c:formatCode>
                <c:ptCount val="1"/>
                <c:pt idx="0">
                  <c:v>29233</c:v>
                </c:pt>
              </c:numCache>
            </c:numRef>
          </c:val>
          <c:extLst>
            <c:ext xmlns:c16="http://schemas.microsoft.com/office/drawing/2014/chart" uri="{C3380CC4-5D6E-409C-BE32-E72D297353CC}">
              <c16:uniqueId val="{00000001-BB0F-449C-ACA3-8A4E08011BE1}"/>
            </c:ext>
          </c:extLst>
        </c:ser>
        <c:ser>
          <c:idx val="2"/>
          <c:order val="2"/>
          <c:tx>
            <c:strRef>
              <c:f>Sheet1!$D$1</c:f>
              <c:strCache>
                <c:ptCount val="1"/>
                <c:pt idx="0">
                  <c:v>2023</c:v>
                </c:pt>
              </c:strCache>
            </c:strRef>
          </c:tx>
          <c:spPr>
            <a:solidFill>
              <a:schemeClr val="bg2">
                <a:lumMod val="75000"/>
              </a:schemeClr>
            </a:solidFill>
            <a:ln>
              <a:noFill/>
            </a:ln>
            <a:effectLst/>
          </c:spPr>
          <c:invertIfNegative val="0"/>
          <c:cat>
            <c:strRef>
              <c:f>Sheet1!$A$2</c:f>
              <c:strCache>
                <c:ptCount val="1"/>
                <c:pt idx="0">
                  <c:v>Net Income</c:v>
                </c:pt>
              </c:strCache>
            </c:strRef>
          </c:cat>
          <c:val>
            <c:numRef>
              <c:f>Sheet1!$D$2</c:f>
              <c:numCache>
                <c:formatCode>"$"#,##0.00_);[Red]\("$"#,##0.00\)</c:formatCode>
                <c:ptCount val="1"/>
                <c:pt idx="0">
                  <c:v>24570</c:v>
                </c:pt>
              </c:numCache>
            </c:numRef>
          </c:val>
          <c:extLst>
            <c:ext xmlns:c16="http://schemas.microsoft.com/office/drawing/2014/chart" uri="{C3380CC4-5D6E-409C-BE32-E72D297353CC}">
              <c16:uniqueId val="{00000002-BB0F-449C-ACA3-8A4E08011BE1}"/>
            </c:ext>
          </c:extLst>
        </c:ser>
        <c:dLbls>
          <c:showLegendKey val="0"/>
          <c:showVal val="0"/>
          <c:showCatName val="0"/>
          <c:showSerName val="0"/>
          <c:showPercent val="0"/>
          <c:showBubbleSize val="0"/>
        </c:dLbls>
        <c:gapWidth val="219"/>
        <c:overlap val="-27"/>
        <c:axId val="590731312"/>
        <c:axId val="590733832"/>
      </c:barChart>
      <c:catAx>
        <c:axId val="590731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0733832"/>
        <c:crosses val="autoZero"/>
        <c:auto val="1"/>
        <c:lblAlgn val="ctr"/>
        <c:lblOffset val="100"/>
        <c:noMultiLvlLbl val="0"/>
      </c:catAx>
      <c:valAx>
        <c:axId val="5907338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9073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8587202461761"/>
          <c:y val="0.20783424187361196"/>
          <c:w val="0.65864422119648836"/>
          <c:h val="0.58771330506763575"/>
        </c:manualLayout>
      </c:layout>
      <c:pieChart>
        <c:varyColors val="1"/>
        <c:ser>
          <c:idx val="0"/>
          <c:order val="0"/>
          <c:tx>
            <c:strRef>
              <c:f>Sheet1!$B$1</c:f>
              <c:strCache>
                <c:ptCount val="1"/>
                <c:pt idx="0">
                  <c:v>Column1</c:v>
                </c:pt>
              </c:strCache>
            </c:strRef>
          </c:tx>
          <c:spPr>
            <a:solidFill>
              <a:srgbClr val="FF0000"/>
            </a:solidFill>
          </c:spPr>
          <c:dPt>
            <c:idx val="0"/>
            <c:bubble3D val="0"/>
            <c:spPr>
              <a:solidFill>
                <a:srgbClr val="66CCFF"/>
              </a:solidFill>
              <a:ln w="19050">
                <a:solidFill>
                  <a:schemeClr val="lt1"/>
                </a:solidFill>
              </a:ln>
              <a:effectLst/>
            </c:spPr>
            <c:extLst>
              <c:ext xmlns:c16="http://schemas.microsoft.com/office/drawing/2014/chart" uri="{C3380CC4-5D6E-409C-BE32-E72D297353CC}">
                <c16:uniqueId val="{00000001-4A65-44EA-9879-721AB9CA753B}"/>
              </c:ext>
            </c:extLst>
          </c:dPt>
          <c:dPt>
            <c:idx val="1"/>
            <c:bubble3D val="0"/>
            <c:spPr>
              <a:solidFill>
                <a:srgbClr val="E7B541"/>
              </a:solidFill>
              <a:ln w="19050">
                <a:solidFill>
                  <a:schemeClr val="lt1"/>
                </a:solidFill>
              </a:ln>
              <a:effectLst/>
            </c:spPr>
            <c:extLst>
              <c:ext xmlns:c16="http://schemas.microsoft.com/office/drawing/2014/chart" uri="{C3380CC4-5D6E-409C-BE32-E72D297353CC}">
                <c16:uniqueId val="{00000003-4A65-44EA-9879-721AB9CA753B}"/>
              </c:ext>
            </c:extLst>
          </c:dPt>
          <c:dPt>
            <c:idx val="2"/>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5-4A65-44EA-9879-721AB9CA753B}"/>
              </c:ext>
            </c:extLst>
          </c:dPt>
          <c:dPt>
            <c:idx val="3"/>
            <c:bubble3D val="0"/>
            <c:spPr>
              <a:solidFill>
                <a:srgbClr val="CC99FF"/>
              </a:solidFill>
              <a:ln w="19050">
                <a:solidFill>
                  <a:schemeClr val="lt1"/>
                </a:solidFill>
              </a:ln>
              <a:effectLst/>
            </c:spPr>
            <c:extLst>
              <c:ext xmlns:c16="http://schemas.microsoft.com/office/drawing/2014/chart" uri="{C3380CC4-5D6E-409C-BE32-E72D297353CC}">
                <c16:uniqueId val="{00000007-4A65-44EA-9879-721AB9CA753B}"/>
              </c:ext>
            </c:extLst>
          </c:dPt>
          <c:dPt>
            <c:idx val="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9-4A65-44EA-9879-721AB9CA753B}"/>
              </c:ext>
            </c:extLst>
          </c:dPt>
          <c:dPt>
            <c:idx val="5"/>
            <c:bubble3D val="0"/>
            <c:spPr>
              <a:solidFill>
                <a:srgbClr val="F2A36E"/>
              </a:solidFill>
              <a:ln w="19050">
                <a:solidFill>
                  <a:schemeClr val="lt1"/>
                </a:solidFill>
              </a:ln>
              <a:effectLst/>
            </c:spPr>
            <c:extLst>
              <c:ext xmlns:c16="http://schemas.microsoft.com/office/drawing/2014/chart" uri="{C3380CC4-5D6E-409C-BE32-E72D297353CC}">
                <c16:uniqueId val="{0000000B-4A65-44EA-9879-721AB9CA753B}"/>
              </c:ext>
            </c:extLst>
          </c:dPt>
          <c:dPt>
            <c:idx val="6"/>
            <c:bubble3D val="0"/>
            <c:spPr>
              <a:solidFill>
                <a:srgbClr val="FF99FF"/>
              </a:solidFill>
              <a:ln w="19050">
                <a:solidFill>
                  <a:schemeClr val="lt1"/>
                </a:solidFill>
              </a:ln>
              <a:effectLst/>
            </c:spPr>
            <c:extLst>
              <c:ext xmlns:c16="http://schemas.microsoft.com/office/drawing/2014/chart" uri="{C3380CC4-5D6E-409C-BE32-E72D297353CC}">
                <c16:uniqueId val="{0000000D-4A65-44EA-9879-721AB9CA753B}"/>
              </c:ext>
            </c:extLst>
          </c:dPt>
          <c:dPt>
            <c:idx val="7"/>
            <c:bubble3D val="0"/>
            <c:spPr>
              <a:solidFill>
                <a:srgbClr val="009999"/>
              </a:solidFill>
              <a:ln w="19050">
                <a:solidFill>
                  <a:schemeClr val="lt1"/>
                </a:solidFill>
              </a:ln>
              <a:effectLst/>
            </c:spPr>
            <c:extLst>
              <c:ext xmlns:c16="http://schemas.microsoft.com/office/drawing/2014/chart" uri="{C3380CC4-5D6E-409C-BE32-E72D297353CC}">
                <c16:uniqueId val="{0000000F-4A65-44EA-9879-721AB9CA753B}"/>
              </c:ext>
            </c:extLst>
          </c:dPt>
          <c:dPt>
            <c:idx val="8"/>
            <c:bubble3D val="0"/>
            <c:spPr>
              <a:solidFill>
                <a:schemeClr val="bg2">
                  <a:lumMod val="60000"/>
                  <a:lumOff val="40000"/>
                </a:schemeClr>
              </a:solidFill>
              <a:ln w="19050">
                <a:solidFill>
                  <a:schemeClr val="lt1"/>
                </a:solidFill>
              </a:ln>
              <a:effectLst/>
            </c:spPr>
            <c:extLst>
              <c:ext xmlns:c16="http://schemas.microsoft.com/office/drawing/2014/chart" uri="{C3380CC4-5D6E-409C-BE32-E72D297353CC}">
                <c16:uniqueId val="{00000011-4A65-44EA-9879-721AB9CA753B}"/>
              </c:ext>
            </c:extLst>
          </c:dPt>
          <c:dPt>
            <c:idx val="9"/>
            <c:bubble3D val="0"/>
            <c:spPr>
              <a:solidFill>
                <a:srgbClr val="CCCC00"/>
              </a:solidFill>
              <a:ln w="19050">
                <a:solidFill>
                  <a:schemeClr val="lt1"/>
                </a:solidFill>
              </a:ln>
              <a:effectLst/>
            </c:spPr>
            <c:extLst>
              <c:ext xmlns:c16="http://schemas.microsoft.com/office/drawing/2014/chart" uri="{C3380CC4-5D6E-409C-BE32-E72D297353CC}">
                <c16:uniqueId val="{00000013-4A65-44EA-9879-721AB9CA753B}"/>
              </c:ext>
            </c:extLst>
          </c:dPt>
          <c:dPt>
            <c:idx val="10"/>
            <c:bubble3D val="0"/>
            <c:spPr>
              <a:solidFill>
                <a:srgbClr val="3366FF"/>
              </a:solidFill>
              <a:ln w="19050">
                <a:solidFill>
                  <a:schemeClr val="lt1"/>
                </a:solidFill>
              </a:ln>
              <a:effectLst/>
            </c:spPr>
            <c:extLst>
              <c:ext xmlns:c16="http://schemas.microsoft.com/office/drawing/2014/chart" uri="{C3380CC4-5D6E-409C-BE32-E72D297353CC}">
                <c16:uniqueId val="{00000015-4A65-44EA-9879-721AB9CA753B}"/>
              </c:ext>
            </c:extLst>
          </c:dPt>
          <c:dPt>
            <c:idx val="11"/>
            <c:bubble3D val="0"/>
            <c:spPr>
              <a:solidFill>
                <a:srgbClr val="DEF5FD"/>
              </a:solidFill>
              <a:ln w="19050">
                <a:solidFill>
                  <a:schemeClr val="lt1"/>
                </a:solidFill>
              </a:ln>
              <a:effectLst/>
            </c:spPr>
            <c:extLst>
              <c:ext xmlns:c16="http://schemas.microsoft.com/office/drawing/2014/chart" uri="{C3380CC4-5D6E-409C-BE32-E72D297353CC}">
                <c16:uniqueId val="{00000017-4A65-44EA-9879-721AB9CA75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Residential RE</c:v>
                </c:pt>
                <c:pt idx="1">
                  <c:v>Commercial RE</c:v>
                </c:pt>
                <c:pt idx="2">
                  <c:v>Agricultural RE</c:v>
                </c:pt>
                <c:pt idx="3">
                  <c:v>Construction RE</c:v>
                </c:pt>
                <c:pt idx="4">
                  <c:v>C&amp;I Loans</c:v>
                </c:pt>
                <c:pt idx="5">
                  <c:v>Other Ag. Loans</c:v>
                </c:pt>
                <c:pt idx="6">
                  <c:v>Consumer Loans</c:v>
                </c:pt>
              </c:strCache>
            </c:strRef>
          </c:cat>
          <c:val>
            <c:numRef>
              <c:f>Sheet1!$B$2:$B$8</c:f>
              <c:numCache>
                <c:formatCode>#,##0</c:formatCode>
                <c:ptCount val="7"/>
                <c:pt idx="0">
                  <c:v>136400</c:v>
                </c:pt>
                <c:pt idx="1">
                  <c:v>153435</c:v>
                </c:pt>
                <c:pt idx="2">
                  <c:v>49880</c:v>
                </c:pt>
                <c:pt idx="3">
                  <c:v>140171</c:v>
                </c:pt>
                <c:pt idx="4">
                  <c:v>231533</c:v>
                </c:pt>
                <c:pt idx="5">
                  <c:v>26976</c:v>
                </c:pt>
                <c:pt idx="6">
                  <c:v>323686</c:v>
                </c:pt>
              </c:numCache>
            </c:numRef>
          </c:val>
          <c:extLst>
            <c:ext xmlns:c16="http://schemas.microsoft.com/office/drawing/2014/chart" uri="{C3380CC4-5D6E-409C-BE32-E72D297353CC}">
              <c16:uniqueId val="{00000018-4A65-44EA-9879-721AB9CA753B}"/>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Entry>
      <c:legendEntry>
        <c:idx val="5"/>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Entry>
      <c:legendEntry>
        <c:idx val="6"/>
        <c:txPr>
          <a:bodyPr rot="0" spcFirstLastPara="1" vertOverflow="ellipsis" vert="horz" wrap="square" anchor="ctr" anchorCtr="1"/>
          <a:lstStyle/>
          <a:p>
            <a:pPr>
              <a:defRPr sz="10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76691606077975882"/>
          <c:y val="0.28046851841306364"/>
          <c:w val="0.22542110397119899"/>
          <c:h val="0.40099930309391763"/>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19561877088825"/>
          <c:y val="0.23091116495053504"/>
          <c:w val="0.52166233207181678"/>
          <c:h val="0.66112719563900679"/>
        </c:manualLayout>
      </c:layout>
      <c:barChart>
        <c:barDir val="bar"/>
        <c:grouping val="clustered"/>
        <c:varyColors val="0"/>
        <c:ser>
          <c:idx val="0"/>
          <c:order val="0"/>
          <c:tx>
            <c:strRef>
              <c:f>Sheet1!$B$1</c:f>
              <c:strCache>
                <c:ptCount val="1"/>
                <c:pt idx="0">
                  <c:v>Column1</c:v>
                </c:pt>
              </c:strCache>
            </c:strRef>
          </c:tx>
          <c:spPr>
            <a:solidFill>
              <a:srgbClr val="00B0F0"/>
            </a:solidFill>
            <a:ln w="19050">
              <a:noFill/>
            </a:ln>
            <a:effectLst/>
          </c:spPr>
          <c:invertIfNegative val="0"/>
          <c:dPt>
            <c:idx val="0"/>
            <c:invertIfNegative val="0"/>
            <c:bubble3D val="0"/>
            <c:spPr>
              <a:solidFill>
                <a:srgbClr val="00B0F0"/>
              </a:solidFill>
              <a:ln w="19050">
                <a:noFill/>
              </a:ln>
              <a:effectLst/>
            </c:spPr>
            <c:extLst>
              <c:ext xmlns:c16="http://schemas.microsoft.com/office/drawing/2014/chart" uri="{C3380CC4-5D6E-409C-BE32-E72D297353CC}">
                <c16:uniqueId val="{00000001-CFC0-4315-9A25-5F0FA65AE50D}"/>
              </c:ext>
            </c:extLst>
          </c:dPt>
          <c:dPt>
            <c:idx val="1"/>
            <c:invertIfNegative val="0"/>
            <c:bubble3D val="0"/>
            <c:spPr>
              <a:solidFill>
                <a:srgbClr val="00B0F0"/>
              </a:solidFill>
              <a:ln w="19050">
                <a:noFill/>
              </a:ln>
              <a:effectLst/>
            </c:spPr>
            <c:extLst>
              <c:ext xmlns:c16="http://schemas.microsoft.com/office/drawing/2014/chart" uri="{C3380CC4-5D6E-409C-BE32-E72D297353CC}">
                <c16:uniqueId val="{00000003-CFC0-4315-9A25-5F0FA65AE50D}"/>
              </c:ext>
            </c:extLst>
          </c:dPt>
          <c:dPt>
            <c:idx val="2"/>
            <c:invertIfNegative val="0"/>
            <c:bubble3D val="0"/>
            <c:spPr>
              <a:solidFill>
                <a:srgbClr val="00B0F0"/>
              </a:solidFill>
              <a:ln w="19050">
                <a:noFill/>
              </a:ln>
              <a:effectLst/>
            </c:spPr>
            <c:extLst>
              <c:ext xmlns:c16="http://schemas.microsoft.com/office/drawing/2014/chart" uri="{C3380CC4-5D6E-409C-BE32-E72D297353CC}">
                <c16:uniqueId val="{00000005-CFC0-4315-9A25-5F0FA65AE50D}"/>
              </c:ext>
            </c:extLst>
          </c:dPt>
          <c:dPt>
            <c:idx val="3"/>
            <c:invertIfNegative val="0"/>
            <c:bubble3D val="0"/>
            <c:spPr>
              <a:solidFill>
                <a:srgbClr val="00B0F0"/>
              </a:solidFill>
              <a:ln w="19050">
                <a:noFill/>
              </a:ln>
              <a:effectLst/>
            </c:spPr>
            <c:extLst>
              <c:ext xmlns:c16="http://schemas.microsoft.com/office/drawing/2014/chart" uri="{C3380CC4-5D6E-409C-BE32-E72D297353CC}">
                <c16:uniqueId val="{00000007-CFC0-4315-9A25-5F0FA65AE50D}"/>
              </c:ext>
            </c:extLst>
          </c:dPt>
          <c:dPt>
            <c:idx val="4"/>
            <c:invertIfNegative val="0"/>
            <c:bubble3D val="0"/>
            <c:spPr>
              <a:solidFill>
                <a:srgbClr val="00B0F0"/>
              </a:solidFill>
              <a:ln w="19050">
                <a:noFill/>
              </a:ln>
              <a:effectLst/>
            </c:spPr>
            <c:extLst>
              <c:ext xmlns:c16="http://schemas.microsoft.com/office/drawing/2014/chart" uri="{C3380CC4-5D6E-409C-BE32-E72D297353CC}">
                <c16:uniqueId val="{00000009-CFC0-4315-9A25-5F0FA65AE50D}"/>
              </c:ext>
            </c:extLst>
          </c:dPt>
          <c:dPt>
            <c:idx val="5"/>
            <c:invertIfNegative val="0"/>
            <c:bubble3D val="0"/>
            <c:spPr>
              <a:solidFill>
                <a:srgbClr val="00B0F0"/>
              </a:solidFill>
              <a:ln w="19050">
                <a:noFill/>
              </a:ln>
              <a:effectLst/>
            </c:spPr>
            <c:extLst>
              <c:ext xmlns:c16="http://schemas.microsoft.com/office/drawing/2014/chart" uri="{C3380CC4-5D6E-409C-BE32-E72D297353CC}">
                <c16:uniqueId val="{0000000B-CFC0-4315-9A25-5F0FA65AE50D}"/>
              </c:ext>
            </c:extLst>
          </c:dPt>
          <c:dPt>
            <c:idx val="6"/>
            <c:invertIfNegative val="0"/>
            <c:bubble3D val="0"/>
            <c:spPr>
              <a:solidFill>
                <a:srgbClr val="00B0F0"/>
              </a:solidFill>
              <a:ln w="19050">
                <a:noFill/>
              </a:ln>
              <a:effectLst/>
            </c:spPr>
            <c:extLst>
              <c:ext xmlns:c16="http://schemas.microsoft.com/office/drawing/2014/chart" uri="{C3380CC4-5D6E-409C-BE32-E72D297353CC}">
                <c16:uniqueId val="{0000000D-CFC0-4315-9A25-5F0FA65AE50D}"/>
              </c:ext>
            </c:extLst>
          </c:dPt>
          <c:dPt>
            <c:idx val="7"/>
            <c:invertIfNegative val="0"/>
            <c:bubble3D val="0"/>
            <c:spPr>
              <a:solidFill>
                <a:srgbClr val="00B0F0"/>
              </a:solidFill>
              <a:ln w="19050">
                <a:noFill/>
              </a:ln>
              <a:effectLst/>
            </c:spPr>
            <c:extLst>
              <c:ext xmlns:c16="http://schemas.microsoft.com/office/drawing/2014/chart" uri="{C3380CC4-5D6E-409C-BE32-E72D297353CC}">
                <c16:uniqueId val="{0000000F-CFC0-4315-9A25-5F0FA65AE50D}"/>
              </c:ext>
            </c:extLst>
          </c:dPt>
          <c:dPt>
            <c:idx val="8"/>
            <c:invertIfNegative val="0"/>
            <c:bubble3D val="0"/>
            <c:spPr>
              <a:solidFill>
                <a:srgbClr val="00B0F0"/>
              </a:solidFill>
              <a:ln w="19050">
                <a:noFill/>
              </a:ln>
              <a:effectLst/>
            </c:spPr>
            <c:extLst>
              <c:ext xmlns:c16="http://schemas.microsoft.com/office/drawing/2014/chart" uri="{C3380CC4-5D6E-409C-BE32-E72D297353CC}">
                <c16:uniqueId val="{00000011-CFC0-4315-9A25-5F0FA65AE50D}"/>
              </c:ext>
            </c:extLst>
          </c:dPt>
          <c:dPt>
            <c:idx val="9"/>
            <c:invertIfNegative val="0"/>
            <c:bubble3D val="0"/>
            <c:spPr>
              <a:solidFill>
                <a:srgbClr val="00B0F0"/>
              </a:solidFill>
              <a:ln w="19050">
                <a:noFill/>
              </a:ln>
              <a:effectLst/>
            </c:spPr>
            <c:extLst>
              <c:ext xmlns:c16="http://schemas.microsoft.com/office/drawing/2014/chart" uri="{C3380CC4-5D6E-409C-BE32-E72D297353CC}">
                <c16:uniqueId val="{00000013-CFC0-4315-9A25-5F0FA65AE50D}"/>
              </c:ext>
            </c:extLst>
          </c:dPt>
          <c:dPt>
            <c:idx val="10"/>
            <c:invertIfNegative val="0"/>
            <c:bubble3D val="0"/>
            <c:spPr>
              <a:solidFill>
                <a:srgbClr val="00B0F0"/>
              </a:solidFill>
              <a:ln w="19050">
                <a:noFill/>
              </a:ln>
              <a:effectLst/>
            </c:spPr>
            <c:extLst>
              <c:ext xmlns:c16="http://schemas.microsoft.com/office/drawing/2014/chart" uri="{C3380CC4-5D6E-409C-BE32-E72D297353CC}">
                <c16:uniqueId val="{00000015-CFC0-4315-9A25-5F0FA65AE50D}"/>
              </c:ext>
            </c:extLst>
          </c:dPt>
          <c:dPt>
            <c:idx val="11"/>
            <c:invertIfNegative val="0"/>
            <c:bubble3D val="0"/>
            <c:spPr>
              <a:solidFill>
                <a:srgbClr val="00B0F0"/>
              </a:solidFill>
              <a:ln w="19050">
                <a:noFill/>
              </a:ln>
              <a:effectLst/>
            </c:spPr>
            <c:extLst>
              <c:ext xmlns:c16="http://schemas.microsoft.com/office/drawing/2014/chart" uri="{C3380CC4-5D6E-409C-BE32-E72D297353CC}">
                <c16:uniqueId val="{00000017-CFC0-4315-9A25-5F0FA65AE50D}"/>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E7B54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All others</c:v>
                </c:pt>
                <c:pt idx="1">
                  <c:v>Commercial rentals</c:v>
                </c:pt>
                <c:pt idx="2">
                  <c:v>Residential rentals</c:v>
                </c:pt>
                <c:pt idx="3">
                  <c:v>Hotels/motels</c:v>
                </c:pt>
                <c:pt idx="4">
                  <c:v>Mobile home park</c:v>
                </c:pt>
                <c:pt idx="5">
                  <c:v>Fuel/gas stations</c:v>
                </c:pt>
                <c:pt idx="6">
                  <c:v>Builders/contractors</c:v>
                </c:pt>
                <c:pt idx="7">
                  <c:v>Dairy cattle/milk production</c:v>
                </c:pt>
                <c:pt idx="8">
                  <c:v>Camps</c:v>
                </c:pt>
                <c:pt idx="9">
                  <c:v>Government support</c:v>
                </c:pt>
                <c:pt idx="10">
                  <c:v>Wineries</c:v>
                </c:pt>
                <c:pt idx="11">
                  <c:v>Car dealers</c:v>
                </c:pt>
                <c:pt idx="12">
                  <c:v>Resorts</c:v>
                </c:pt>
              </c:strCache>
            </c:strRef>
          </c:cat>
          <c:val>
            <c:numRef>
              <c:f>Sheet1!$B$2:$B$14</c:f>
              <c:numCache>
                <c:formatCode>0.00%</c:formatCode>
                <c:ptCount val="13"/>
                <c:pt idx="0">
                  <c:v>0.53280000000000005</c:v>
                </c:pt>
                <c:pt idx="1">
                  <c:v>9.7299999999999998E-2</c:v>
                </c:pt>
                <c:pt idx="2">
                  <c:v>8.6499999999999994E-2</c:v>
                </c:pt>
                <c:pt idx="3">
                  <c:v>5.21E-2</c:v>
                </c:pt>
                <c:pt idx="4">
                  <c:v>4.8899999999999999E-2</c:v>
                </c:pt>
                <c:pt idx="5">
                  <c:v>3.7600000000000001E-2</c:v>
                </c:pt>
                <c:pt idx="6">
                  <c:v>3.6799999999999999E-2</c:v>
                </c:pt>
                <c:pt idx="7">
                  <c:v>3.1600000000000003E-2</c:v>
                </c:pt>
                <c:pt idx="8">
                  <c:v>1.7100000000000001E-2</c:v>
                </c:pt>
                <c:pt idx="9">
                  <c:v>1.67E-2</c:v>
                </c:pt>
                <c:pt idx="10">
                  <c:v>1.6199999999999999E-2</c:v>
                </c:pt>
                <c:pt idx="11">
                  <c:v>1.4500000000000001E-2</c:v>
                </c:pt>
                <c:pt idx="12">
                  <c:v>1.1900000000000001E-2</c:v>
                </c:pt>
              </c:numCache>
            </c:numRef>
          </c:val>
          <c:extLst>
            <c:ext xmlns:c16="http://schemas.microsoft.com/office/drawing/2014/chart" uri="{C3380CC4-5D6E-409C-BE32-E72D297353CC}">
              <c16:uniqueId val="{00000018-CFC0-4315-9A25-5F0FA65AE50D}"/>
            </c:ext>
          </c:extLst>
        </c:ser>
        <c:dLbls>
          <c:showLegendKey val="0"/>
          <c:showVal val="0"/>
          <c:showCatName val="0"/>
          <c:showSerName val="0"/>
          <c:showPercent val="0"/>
          <c:showBubbleSize val="0"/>
        </c:dLbls>
        <c:gapWidth val="100"/>
        <c:axId val="1409835936"/>
        <c:axId val="324557120"/>
      </c:barChart>
      <c:valAx>
        <c:axId val="324557120"/>
        <c:scaling>
          <c:orientation val="minMax"/>
        </c:scaling>
        <c:delete val="0"/>
        <c:axPos val="t"/>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sz="1200" dirty="0">
                    <a:solidFill>
                      <a:schemeClr val="bg1"/>
                    </a:solidFill>
                  </a:rPr>
                  <a:t>% of total</a:t>
                </a:r>
                <a:r>
                  <a:rPr lang="en-US" sz="1200" baseline="0" dirty="0">
                    <a:solidFill>
                      <a:schemeClr val="bg1"/>
                    </a:solidFill>
                  </a:rPr>
                  <a:t> loans</a:t>
                </a:r>
                <a:endParaRPr lang="en-US" sz="1200" dirty="0">
                  <a:solidFill>
                    <a:schemeClr val="bg1"/>
                  </a:solidFill>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0.00%" sourceLinked="1"/>
        <c:majorTickMark val="in"/>
        <c:minorTickMark val="none"/>
        <c:tickLblPos val="high"/>
        <c:spPr>
          <a:noFill/>
          <a:ln>
            <a:solidFill>
              <a:srgbClr val="000000"/>
            </a:solid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1409835936"/>
        <c:crosses val="autoZero"/>
        <c:crossBetween val="between"/>
        <c:majorUnit val="0.25"/>
        <c:minorUnit val="0.1"/>
      </c:valAx>
      <c:catAx>
        <c:axId val="1409835936"/>
        <c:scaling>
          <c:orientation val="maxMin"/>
        </c:scaling>
        <c:delete val="0"/>
        <c:axPos val="l"/>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3245571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 GROSS LOANS/LEASES</c:v>
                </c:pt>
              </c:strCache>
            </c:strRef>
          </c:tx>
          <c:spPr>
            <a:solidFill>
              <a:srgbClr val="66CCFF"/>
            </a:solidFill>
            <a:ln>
              <a:noFill/>
            </a:ln>
            <a:effectLst/>
          </c:spPr>
          <c:invertIfNegative val="0"/>
          <c:dPt>
            <c:idx val="0"/>
            <c:invertIfNegative val="0"/>
            <c:bubble3D val="0"/>
            <c:extLst>
              <c:ext xmlns:c16="http://schemas.microsoft.com/office/drawing/2014/chart" uri="{C3380CC4-5D6E-409C-BE32-E72D297353CC}">
                <c16:uniqueId val="{00000002-4626-4291-B907-F1D043315270}"/>
              </c:ext>
            </c:extLst>
          </c:dPt>
          <c:cat>
            <c:numRef>
              <c:f>Sheet1!$B$1:$N$1</c:f>
              <c:numCache>
                <c:formatCode>m/d/yyyy</c:formatCode>
                <c:ptCount val="13"/>
                <c:pt idx="0">
                  <c:v>44742</c:v>
                </c:pt>
                <c:pt idx="1">
                  <c:v>44773</c:v>
                </c:pt>
                <c:pt idx="2">
                  <c:v>44804</c:v>
                </c:pt>
                <c:pt idx="3">
                  <c:v>44834</c:v>
                </c:pt>
                <c:pt idx="4">
                  <c:v>44865</c:v>
                </c:pt>
                <c:pt idx="5">
                  <c:v>44895</c:v>
                </c:pt>
                <c:pt idx="6">
                  <c:v>44926</c:v>
                </c:pt>
                <c:pt idx="7">
                  <c:v>44957</c:v>
                </c:pt>
                <c:pt idx="8">
                  <c:v>44985</c:v>
                </c:pt>
                <c:pt idx="9">
                  <c:v>45016</c:v>
                </c:pt>
                <c:pt idx="10">
                  <c:v>45046</c:v>
                </c:pt>
                <c:pt idx="11">
                  <c:v>45077</c:v>
                </c:pt>
                <c:pt idx="12">
                  <c:v>45107</c:v>
                </c:pt>
              </c:numCache>
            </c:numRef>
          </c:cat>
          <c:val>
            <c:numRef>
              <c:f>Sheet1!$B$2:$N$2</c:f>
              <c:numCache>
                <c:formatCode>_("$"* #,##0.00_);_("$"* \(#,##0.00\);_("$"* "-"??_);_(@_)</c:formatCode>
                <c:ptCount val="13"/>
                <c:pt idx="0">
                  <c:v>1404121371</c:v>
                </c:pt>
                <c:pt idx="1">
                  <c:v>1407808516</c:v>
                </c:pt>
                <c:pt idx="2">
                  <c:v>1417599027</c:v>
                </c:pt>
                <c:pt idx="3">
                  <c:v>1431942351</c:v>
                </c:pt>
                <c:pt idx="4">
                  <c:v>1442986072</c:v>
                </c:pt>
                <c:pt idx="5">
                  <c:v>1462088687</c:v>
                </c:pt>
                <c:pt idx="6">
                  <c:v>1473472117</c:v>
                </c:pt>
                <c:pt idx="7">
                  <c:v>1501347294</c:v>
                </c:pt>
                <c:pt idx="8">
                  <c:v>1519037826</c:v>
                </c:pt>
                <c:pt idx="9">
                  <c:v>1535483779</c:v>
                </c:pt>
                <c:pt idx="10">
                  <c:v>1558272545</c:v>
                </c:pt>
                <c:pt idx="11">
                  <c:v>1566956211</c:v>
                </c:pt>
                <c:pt idx="12">
                  <c:v>1577334031</c:v>
                </c:pt>
              </c:numCache>
            </c:numRef>
          </c:val>
          <c:extLst>
            <c:ext xmlns:c16="http://schemas.microsoft.com/office/drawing/2014/chart" uri="{C3380CC4-5D6E-409C-BE32-E72D297353CC}">
              <c16:uniqueId val="{00000000-4626-4291-B907-F1D043315270}"/>
            </c:ext>
          </c:extLst>
        </c:ser>
        <c:dLbls>
          <c:showLegendKey val="0"/>
          <c:showVal val="0"/>
          <c:showCatName val="0"/>
          <c:showSerName val="0"/>
          <c:showPercent val="0"/>
          <c:showBubbleSize val="0"/>
        </c:dLbls>
        <c:gapWidth val="219"/>
        <c:overlap val="-27"/>
        <c:axId val="811105384"/>
        <c:axId val="811104304"/>
      </c:barChart>
      <c:lineChart>
        <c:grouping val="standard"/>
        <c:varyColors val="0"/>
        <c:ser>
          <c:idx val="1"/>
          <c:order val="1"/>
          <c:tx>
            <c:strRef>
              <c:f>Sheet1!$A$3</c:f>
              <c:strCache>
                <c:ptCount val="1"/>
                <c:pt idx="0">
                  <c:v>PERCENTAGE</c:v>
                </c:pt>
              </c:strCache>
            </c:strRef>
          </c:tx>
          <c:spPr>
            <a:ln w="28575" cap="rnd">
              <a:solidFill>
                <a:srgbClr val="E7B541"/>
              </a:solidFill>
              <a:round/>
            </a:ln>
            <a:effectLst/>
          </c:spPr>
          <c:marker>
            <c:symbol val="none"/>
          </c:marker>
          <c:cat>
            <c:numRef>
              <c:f>Sheet1!$B$1:$N$1</c:f>
              <c:numCache>
                <c:formatCode>m/d/yyyy</c:formatCode>
                <c:ptCount val="13"/>
                <c:pt idx="0">
                  <c:v>44742</c:v>
                </c:pt>
                <c:pt idx="1">
                  <c:v>44773</c:v>
                </c:pt>
                <c:pt idx="2">
                  <c:v>44804</c:v>
                </c:pt>
                <c:pt idx="3">
                  <c:v>44834</c:v>
                </c:pt>
                <c:pt idx="4">
                  <c:v>44865</c:v>
                </c:pt>
                <c:pt idx="5">
                  <c:v>44895</c:v>
                </c:pt>
                <c:pt idx="6">
                  <c:v>44926</c:v>
                </c:pt>
                <c:pt idx="7">
                  <c:v>44957</c:v>
                </c:pt>
                <c:pt idx="8">
                  <c:v>44985</c:v>
                </c:pt>
                <c:pt idx="9">
                  <c:v>45016</c:v>
                </c:pt>
                <c:pt idx="10">
                  <c:v>45046</c:v>
                </c:pt>
                <c:pt idx="11">
                  <c:v>45077</c:v>
                </c:pt>
                <c:pt idx="12">
                  <c:v>45107</c:v>
                </c:pt>
              </c:numCache>
            </c:numRef>
          </c:cat>
          <c:val>
            <c:numRef>
              <c:f>Sheet1!$B$3:$N$3</c:f>
              <c:numCache>
                <c:formatCode>0.00%</c:formatCode>
                <c:ptCount val="13"/>
                <c:pt idx="0">
                  <c:v>2.8E-3</c:v>
                </c:pt>
                <c:pt idx="1">
                  <c:v>3.3999999999999998E-3</c:v>
                </c:pt>
                <c:pt idx="2">
                  <c:v>3.0999999999999999E-3</c:v>
                </c:pt>
                <c:pt idx="3">
                  <c:v>2.8999999999999998E-3</c:v>
                </c:pt>
                <c:pt idx="4">
                  <c:v>3.3999999999999998E-3</c:v>
                </c:pt>
                <c:pt idx="5">
                  <c:v>4.1000000000000003E-3</c:v>
                </c:pt>
                <c:pt idx="6">
                  <c:v>3.2000000000000002E-3</c:v>
                </c:pt>
                <c:pt idx="7">
                  <c:v>3.3999999999999998E-3</c:v>
                </c:pt>
                <c:pt idx="8">
                  <c:v>3.2000000000000002E-3</c:v>
                </c:pt>
                <c:pt idx="9">
                  <c:v>3.3999999999999998E-3</c:v>
                </c:pt>
                <c:pt idx="10">
                  <c:v>3.8999999999999998E-3</c:v>
                </c:pt>
                <c:pt idx="11">
                  <c:v>6.0000000000000001E-3</c:v>
                </c:pt>
                <c:pt idx="12">
                  <c:v>3.8E-3</c:v>
                </c:pt>
              </c:numCache>
            </c:numRef>
          </c:val>
          <c:smooth val="0"/>
          <c:extLst>
            <c:ext xmlns:c16="http://schemas.microsoft.com/office/drawing/2014/chart" uri="{C3380CC4-5D6E-409C-BE32-E72D297353CC}">
              <c16:uniqueId val="{00000001-4626-4291-B907-F1D043315270}"/>
            </c:ext>
          </c:extLst>
        </c:ser>
        <c:dLbls>
          <c:showLegendKey val="0"/>
          <c:showVal val="0"/>
          <c:showCatName val="0"/>
          <c:showSerName val="0"/>
          <c:showPercent val="0"/>
          <c:showBubbleSize val="0"/>
        </c:dLbls>
        <c:marker val="1"/>
        <c:smooth val="0"/>
        <c:axId val="811106104"/>
        <c:axId val="811113304"/>
      </c:lineChart>
      <c:dateAx>
        <c:axId val="81110538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11104304"/>
        <c:crosses val="autoZero"/>
        <c:auto val="1"/>
        <c:lblOffset val="100"/>
        <c:baseTimeUnit val="months"/>
      </c:dateAx>
      <c:valAx>
        <c:axId val="8111043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11105384"/>
        <c:crosses val="autoZero"/>
        <c:crossBetween val="between"/>
      </c:valAx>
      <c:valAx>
        <c:axId val="81111330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11106104"/>
        <c:crosses val="max"/>
        <c:crossBetween val="between"/>
      </c:valAx>
      <c:dateAx>
        <c:axId val="811106104"/>
        <c:scaling>
          <c:orientation val="minMax"/>
        </c:scaling>
        <c:delete val="1"/>
        <c:axPos val="b"/>
        <c:numFmt formatCode="m/d/yyyy" sourceLinked="1"/>
        <c:majorTickMark val="out"/>
        <c:minorTickMark val="none"/>
        <c:tickLblPos val="nextTo"/>
        <c:crossAx val="81111330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'2023'!$C$1</c:f>
              <c:strCache>
                <c:ptCount val="1"/>
                <c:pt idx="0">
                  <c:v> Wayne Bank </c:v>
                </c:pt>
              </c:strCache>
            </c:strRef>
          </c:tx>
          <c:spPr>
            <a:ln w="28575" cap="rnd">
              <a:solidFill>
                <a:srgbClr val="00B0F0"/>
              </a:solidFill>
              <a:round/>
            </a:ln>
            <a:effectLst/>
          </c:spPr>
          <c:marker>
            <c:symbol val="none"/>
          </c:marker>
          <c:cat>
            <c:numRef>
              <c:f>'2023'!$A$2:$A$6</c:f>
              <c:numCache>
                <c:formatCode>m/yyyy</c:formatCode>
                <c:ptCount val="5"/>
                <c:pt idx="0">
                  <c:v>44927</c:v>
                </c:pt>
                <c:pt idx="1">
                  <c:v>44958</c:v>
                </c:pt>
                <c:pt idx="2">
                  <c:v>44986</c:v>
                </c:pt>
                <c:pt idx="3">
                  <c:v>45017</c:v>
                </c:pt>
                <c:pt idx="4">
                  <c:v>45047</c:v>
                </c:pt>
              </c:numCache>
            </c:numRef>
          </c:cat>
          <c:val>
            <c:numRef>
              <c:f>'2023'!$C$2:$C$6</c:f>
              <c:numCache>
                <c:formatCode>_("$"* #,##0.00_);_("$"* \(#,##0.00\);_("$"* "-"??_);_(@_)</c:formatCode>
                <c:ptCount val="5"/>
                <c:pt idx="0">
                  <c:v>1793203559</c:v>
                </c:pt>
                <c:pt idx="1">
                  <c:v>1813760197</c:v>
                </c:pt>
                <c:pt idx="2">
                  <c:v>1804683265</c:v>
                </c:pt>
                <c:pt idx="3">
                  <c:v>1773602567</c:v>
                </c:pt>
                <c:pt idx="4">
                  <c:v>1803244419</c:v>
                </c:pt>
              </c:numCache>
            </c:numRef>
          </c:val>
          <c:smooth val="0"/>
          <c:extLst>
            <c:ext xmlns:c16="http://schemas.microsoft.com/office/drawing/2014/chart" uri="{C3380CC4-5D6E-409C-BE32-E72D297353CC}">
              <c16:uniqueId val="{00000000-2D52-4B58-B148-D2B7835140E2}"/>
            </c:ext>
          </c:extLst>
        </c:ser>
        <c:dLbls>
          <c:showLegendKey val="0"/>
          <c:showVal val="0"/>
          <c:showCatName val="0"/>
          <c:showSerName val="0"/>
          <c:showPercent val="0"/>
          <c:showBubbleSize val="0"/>
        </c:dLbls>
        <c:marker val="1"/>
        <c:smooth val="0"/>
        <c:axId val="816892336"/>
        <c:axId val="816889456"/>
      </c:lineChart>
      <c:lineChart>
        <c:grouping val="standard"/>
        <c:varyColors val="0"/>
        <c:ser>
          <c:idx val="0"/>
          <c:order val="0"/>
          <c:tx>
            <c:strRef>
              <c:f>'2023'!$B$1</c:f>
              <c:strCache>
                <c:ptCount val="1"/>
                <c:pt idx="0">
                  <c:v> Banking Industry  </c:v>
                </c:pt>
              </c:strCache>
            </c:strRef>
          </c:tx>
          <c:spPr>
            <a:ln w="28575" cap="rnd">
              <a:solidFill>
                <a:srgbClr val="E7B541"/>
              </a:solidFill>
              <a:round/>
            </a:ln>
            <a:effectLst/>
          </c:spPr>
          <c:marker>
            <c:symbol val="none"/>
          </c:marker>
          <c:cat>
            <c:numRef>
              <c:f>'2023'!$A$2:$A$6</c:f>
              <c:numCache>
                <c:formatCode>m/yyyy</c:formatCode>
                <c:ptCount val="5"/>
                <c:pt idx="0">
                  <c:v>44927</c:v>
                </c:pt>
                <c:pt idx="1">
                  <c:v>44958</c:v>
                </c:pt>
                <c:pt idx="2">
                  <c:v>44986</c:v>
                </c:pt>
                <c:pt idx="3">
                  <c:v>45017</c:v>
                </c:pt>
                <c:pt idx="4">
                  <c:v>45047</c:v>
                </c:pt>
              </c:numCache>
            </c:numRef>
          </c:cat>
          <c:val>
            <c:numRef>
              <c:f>'2023'!$B$2:$B$6</c:f>
              <c:numCache>
                <c:formatCode>_("$"* #,##0.00_);_("$"* \(#,##0.00\);_("$"* "-"??_);_(@_)</c:formatCode>
                <c:ptCount val="5"/>
                <c:pt idx="0">
                  <c:v>17779.453699999998</c:v>
                </c:pt>
                <c:pt idx="1">
                  <c:v>17689.719700000001</c:v>
                </c:pt>
                <c:pt idx="2">
                  <c:v>17191.219400000002</c:v>
                </c:pt>
                <c:pt idx="3">
                  <c:v>17162.804400000001</c:v>
                </c:pt>
                <c:pt idx="4">
                  <c:v>17282.203699999998</c:v>
                </c:pt>
              </c:numCache>
            </c:numRef>
          </c:val>
          <c:smooth val="0"/>
          <c:extLst>
            <c:ext xmlns:c16="http://schemas.microsoft.com/office/drawing/2014/chart" uri="{C3380CC4-5D6E-409C-BE32-E72D297353CC}">
              <c16:uniqueId val="{00000001-2D52-4B58-B148-D2B7835140E2}"/>
            </c:ext>
          </c:extLst>
        </c:ser>
        <c:dLbls>
          <c:showLegendKey val="0"/>
          <c:showVal val="0"/>
          <c:showCatName val="0"/>
          <c:showSerName val="0"/>
          <c:showPercent val="0"/>
          <c:showBubbleSize val="0"/>
        </c:dLbls>
        <c:marker val="1"/>
        <c:smooth val="0"/>
        <c:axId val="888784112"/>
        <c:axId val="888786632"/>
      </c:lineChart>
      <c:dateAx>
        <c:axId val="816892336"/>
        <c:scaling>
          <c:orientation val="minMax"/>
        </c:scaling>
        <c:delete val="0"/>
        <c:axPos val="b"/>
        <c:numFmt formatCode="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16889456"/>
        <c:crosses val="autoZero"/>
        <c:auto val="1"/>
        <c:lblOffset val="100"/>
        <c:baseTimeUnit val="months"/>
      </c:dateAx>
      <c:valAx>
        <c:axId val="816889456"/>
        <c:scaling>
          <c:orientation val="minMax"/>
          <c:min val="1700000000.0000002"/>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16892336"/>
        <c:crosses val="autoZero"/>
        <c:crossBetween val="between"/>
      </c:valAx>
      <c:valAx>
        <c:axId val="888786632"/>
        <c:scaling>
          <c:orientation val="minMax"/>
          <c:min val="17000"/>
        </c:scaling>
        <c:delete val="0"/>
        <c:axPos val="r"/>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88784112"/>
        <c:crosses val="max"/>
        <c:crossBetween val="between"/>
      </c:valAx>
      <c:dateAx>
        <c:axId val="888784112"/>
        <c:scaling>
          <c:orientation val="minMax"/>
        </c:scaling>
        <c:delete val="1"/>
        <c:axPos val="b"/>
        <c:numFmt formatCode="m/yyyy" sourceLinked="1"/>
        <c:majorTickMark val="out"/>
        <c:minorTickMark val="none"/>
        <c:tickLblPos val="nextTo"/>
        <c:crossAx val="888786632"/>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Line!$B$1</c:f>
              <c:strCache>
                <c:ptCount val="1"/>
                <c:pt idx="0">
                  <c:v>Business</c:v>
                </c:pt>
              </c:strCache>
            </c:strRef>
          </c:tx>
          <c:spPr>
            <a:ln w="28575" cap="rnd">
              <a:solidFill>
                <a:srgbClr val="66CCFF"/>
              </a:solidFill>
              <a:round/>
            </a:ln>
            <a:effectLst/>
          </c:spPr>
          <c:marker>
            <c:symbol val="none"/>
          </c:marker>
          <c:cat>
            <c:numRef>
              <c:f>Line!$A$2:$A$4</c:f>
              <c:numCache>
                <c:formatCode>m/d/yyyy</c:formatCode>
                <c:ptCount val="3"/>
                <c:pt idx="0">
                  <c:v>44927</c:v>
                </c:pt>
                <c:pt idx="1">
                  <c:v>44986</c:v>
                </c:pt>
                <c:pt idx="2">
                  <c:v>45078</c:v>
                </c:pt>
              </c:numCache>
            </c:numRef>
          </c:cat>
          <c:val>
            <c:numRef>
              <c:f>Line!$B$2:$B$4</c:f>
              <c:numCache>
                <c:formatCode>"$"#,##0_);[Red]\("$"#,##0\)</c:formatCode>
                <c:ptCount val="3"/>
                <c:pt idx="0">
                  <c:v>367865598</c:v>
                </c:pt>
                <c:pt idx="1">
                  <c:v>383703196</c:v>
                </c:pt>
                <c:pt idx="2">
                  <c:v>401102336</c:v>
                </c:pt>
              </c:numCache>
            </c:numRef>
          </c:val>
          <c:smooth val="0"/>
          <c:extLst>
            <c:ext xmlns:c16="http://schemas.microsoft.com/office/drawing/2014/chart" uri="{C3380CC4-5D6E-409C-BE32-E72D297353CC}">
              <c16:uniqueId val="{00000000-F767-4E10-B6F4-05FA6C0B8E35}"/>
            </c:ext>
          </c:extLst>
        </c:ser>
        <c:ser>
          <c:idx val="2"/>
          <c:order val="2"/>
          <c:tx>
            <c:strRef>
              <c:f>Line!$D$1</c:f>
              <c:strCache>
                <c:ptCount val="1"/>
                <c:pt idx="0">
                  <c:v>Public Funds</c:v>
                </c:pt>
              </c:strCache>
            </c:strRef>
          </c:tx>
          <c:spPr>
            <a:ln w="28575" cap="rnd">
              <a:solidFill>
                <a:schemeClr val="bg1">
                  <a:lumMod val="85000"/>
                </a:schemeClr>
              </a:solidFill>
              <a:round/>
            </a:ln>
            <a:effectLst/>
          </c:spPr>
          <c:marker>
            <c:symbol val="none"/>
          </c:marker>
          <c:cat>
            <c:numRef>
              <c:f>Line!$A$2:$A$4</c:f>
              <c:numCache>
                <c:formatCode>m/d/yyyy</c:formatCode>
                <c:ptCount val="3"/>
                <c:pt idx="0">
                  <c:v>44927</c:v>
                </c:pt>
                <c:pt idx="1">
                  <c:v>44986</c:v>
                </c:pt>
                <c:pt idx="2">
                  <c:v>45078</c:v>
                </c:pt>
              </c:numCache>
            </c:numRef>
          </c:cat>
          <c:val>
            <c:numRef>
              <c:f>Line!$D$2:$D$4</c:f>
              <c:numCache>
                <c:formatCode>"$"#,##0_);[Red]\("$"#,##0\)</c:formatCode>
                <c:ptCount val="3"/>
                <c:pt idx="0">
                  <c:v>452786914</c:v>
                </c:pt>
                <c:pt idx="1">
                  <c:v>495055513</c:v>
                </c:pt>
                <c:pt idx="2">
                  <c:v>413707209</c:v>
                </c:pt>
              </c:numCache>
            </c:numRef>
          </c:val>
          <c:smooth val="0"/>
          <c:extLst>
            <c:ext xmlns:c16="http://schemas.microsoft.com/office/drawing/2014/chart" uri="{C3380CC4-5D6E-409C-BE32-E72D297353CC}">
              <c16:uniqueId val="{00000001-F767-4E10-B6F4-05FA6C0B8E35}"/>
            </c:ext>
          </c:extLst>
        </c:ser>
        <c:dLbls>
          <c:showLegendKey val="0"/>
          <c:showVal val="0"/>
          <c:showCatName val="0"/>
          <c:showSerName val="0"/>
          <c:showPercent val="0"/>
          <c:showBubbleSize val="0"/>
        </c:dLbls>
        <c:marker val="1"/>
        <c:smooth val="0"/>
        <c:axId val="367163824"/>
        <c:axId val="367162384"/>
      </c:lineChart>
      <c:lineChart>
        <c:grouping val="standard"/>
        <c:varyColors val="0"/>
        <c:ser>
          <c:idx val="1"/>
          <c:order val="1"/>
          <c:tx>
            <c:strRef>
              <c:f>Line!$C$1</c:f>
              <c:strCache>
                <c:ptCount val="1"/>
                <c:pt idx="0">
                  <c:v>Consumer</c:v>
                </c:pt>
              </c:strCache>
            </c:strRef>
          </c:tx>
          <c:spPr>
            <a:ln w="28575" cap="rnd">
              <a:solidFill>
                <a:srgbClr val="E7B541"/>
              </a:solidFill>
              <a:round/>
            </a:ln>
            <a:effectLst/>
          </c:spPr>
          <c:marker>
            <c:symbol val="none"/>
          </c:marker>
          <c:dPt>
            <c:idx val="2"/>
            <c:marker>
              <c:symbol val="none"/>
            </c:marker>
            <c:bubble3D val="0"/>
            <c:extLst>
              <c:ext xmlns:c16="http://schemas.microsoft.com/office/drawing/2014/chart" uri="{C3380CC4-5D6E-409C-BE32-E72D297353CC}">
                <c16:uniqueId val="{00000003-F767-4E10-B6F4-05FA6C0B8E35}"/>
              </c:ext>
            </c:extLst>
          </c:dPt>
          <c:cat>
            <c:numRef>
              <c:f>Line!$A$2:$A$4</c:f>
              <c:numCache>
                <c:formatCode>m/d/yyyy</c:formatCode>
                <c:ptCount val="3"/>
                <c:pt idx="0">
                  <c:v>44927</c:v>
                </c:pt>
                <c:pt idx="1">
                  <c:v>44986</c:v>
                </c:pt>
                <c:pt idx="2">
                  <c:v>45078</c:v>
                </c:pt>
              </c:numCache>
            </c:numRef>
          </c:cat>
          <c:val>
            <c:numRef>
              <c:f>Line!$C$2:$C$4</c:f>
              <c:numCache>
                <c:formatCode>"$"#,##0_);[Red]\("$"#,##0\)</c:formatCode>
                <c:ptCount val="3"/>
                <c:pt idx="0">
                  <c:v>927395085</c:v>
                </c:pt>
                <c:pt idx="1">
                  <c:v>928977299</c:v>
                </c:pt>
                <c:pt idx="2">
                  <c:v>935535653</c:v>
                </c:pt>
              </c:numCache>
            </c:numRef>
          </c:val>
          <c:smooth val="0"/>
          <c:extLst>
            <c:ext xmlns:c16="http://schemas.microsoft.com/office/drawing/2014/chart" uri="{C3380CC4-5D6E-409C-BE32-E72D297353CC}">
              <c16:uniqueId val="{00000002-F767-4E10-B6F4-05FA6C0B8E35}"/>
            </c:ext>
          </c:extLst>
        </c:ser>
        <c:dLbls>
          <c:showLegendKey val="0"/>
          <c:showVal val="0"/>
          <c:showCatName val="0"/>
          <c:showSerName val="0"/>
          <c:showPercent val="0"/>
          <c:showBubbleSize val="0"/>
        </c:dLbls>
        <c:marker val="1"/>
        <c:smooth val="0"/>
        <c:axId val="1006350336"/>
        <c:axId val="1019734640"/>
      </c:lineChart>
      <c:dateAx>
        <c:axId val="36716382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crossAx val="367162384"/>
        <c:crosses val="autoZero"/>
        <c:auto val="1"/>
        <c:lblOffset val="100"/>
        <c:baseTimeUnit val="months"/>
      </c:dateAx>
      <c:valAx>
        <c:axId val="367162384"/>
        <c:scaling>
          <c:orientation val="minMax"/>
          <c:min val="1500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67163824"/>
        <c:crosses val="autoZero"/>
        <c:crossBetween val="midCat"/>
        <c:dispUnits>
          <c:builtInUnit val="millions"/>
          <c:dispUnitsLbl>
            <c:layout>
              <c:manualLayout>
                <c:xMode val="edge"/>
                <c:yMode val="edge"/>
                <c:x val="1.7721518987341773E-2"/>
                <c:y val="0.35226851851851854"/>
              </c:manualLayout>
            </c:layout>
            <c:spPr>
              <a:noFill/>
              <a:ln>
                <a:noFill/>
              </a:ln>
              <a:effectLst/>
            </c:spPr>
            <c:txPr>
              <a:bodyPr rot="-540000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ispUnitsLbl>
        </c:dispUnits>
      </c:valAx>
      <c:valAx>
        <c:axId val="1019734640"/>
        <c:scaling>
          <c:orientation val="minMax"/>
          <c:min val="926000000"/>
        </c:scaling>
        <c:delete val="0"/>
        <c:axPos val="r"/>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E7B541"/>
                </a:solidFill>
                <a:latin typeface="+mn-lt"/>
                <a:ea typeface="+mn-ea"/>
                <a:cs typeface="+mn-cs"/>
              </a:defRPr>
            </a:pPr>
            <a:endParaRPr lang="en-US"/>
          </a:p>
        </c:txPr>
        <c:crossAx val="1006350336"/>
        <c:crosses val="max"/>
        <c:crossBetween val="between"/>
      </c:valAx>
      <c:dateAx>
        <c:axId val="1006350336"/>
        <c:scaling>
          <c:orientation val="minMax"/>
        </c:scaling>
        <c:delete val="1"/>
        <c:axPos val="b"/>
        <c:numFmt formatCode="m/d/yyyy" sourceLinked="1"/>
        <c:majorTickMark val="out"/>
        <c:minorTickMark val="none"/>
        <c:tickLblPos val="nextTo"/>
        <c:crossAx val="1019734640"/>
        <c:crosses val="autoZero"/>
        <c:auto val="1"/>
        <c:lblOffset val="100"/>
        <c:baseTimeUnit val="months"/>
      </c:date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r>
              <a:rPr lang="en-US" sz="1400" b="1" dirty="0"/>
              <a:t>Cash Dividends per Share</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0000"/>
              </a:solidFill>
              <a:latin typeface="+mn-lt"/>
              <a:ea typeface="+mn-ea"/>
              <a:cs typeface="+mn-cs"/>
            </a:defRPr>
          </a:pPr>
          <a:endParaRPr lang="en-US"/>
        </a:p>
      </c:txPr>
    </c:title>
    <c:autoTitleDeleted val="0"/>
    <c:plotArea>
      <c:layout/>
      <c:barChart>
        <c:barDir val="col"/>
        <c:grouping val="clustered"/>
        <c:varyColors val="0"/>
        <c:ser>
          <c:idx val="1"/>
          <c:order val="1"/>
          <c:tx>
            <c:strRef>
              <c:f>Sheet1!$C$1</c:f>
              <c:strCache>
                <c:ptCount val="1"/>
                <c:pt idx="0">
                  <c:v>Recessionary Period</c:v>
                </c:pt>
              </c:strCache>
            </c:strRef>
          </c:tx>
          <c:spPr>
            <a:solidFill>
              <a:schemeClr val="bg1">
                <a:lumMod val="95000"/>
              </a:schemeClr>
            </a:solidFill>
            <a:ln>
              <a:noFill/>
            </a:ln>
            <a:effectLst/>
          </c:spPr>
          <c:invertIfNegative val="0"/>
          <c:cat>
            <c:numRef>
              <c:f>Sheet1!$A$2:$A$29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Sheet1!$C$2:$C$29</c:f>
              <c:numCache>
                <c:formatCode>General</c:formatCode>
                <c:ptCount val="28"/>
                <c:pt idx="6">
                  <c:v>1.2</c:v>
                </c:pt>
                <c:pt idx="12">
                  <c:v>1.2</c:v>
                </c:pt>
                <c:pt idx="13">
                  <c:v>1.2</c:v>
                </c:pt>
                <c:pt idx="14">
                  <c:v>1.2</c:v>
                </c:pt>
                <c:pt idx="25">
                  <c:v>1.2</c:v>
                </c:pt>
              </c:numCache>
            </c:numRef>
          </c:val>
          <c:extLst>
            <c:ext xmlns:c16="http://schemas.microsoft.com/office/drawing/2014/chart" uri="{C3380CC4-5D6E-409C-BE32-E72D297353CC}">
              <c16:uniqueId val="{00000000-EAA9-48B8-B215-38387F6BE19F}"/>
            </c:ext>
          </c:extLst>
        </c:ser>
        <c:dLbls>
          <c:showLegendKey val="0"/>
          <c:showVal val="0"/>
          <c:showCatName val="0"/>
          <c:showSerName val="0"/>
          <c:showPercent val="0"/>
          <c:showBubbleSize val="0"/>
        </c:dLbls>
        <c:gapWidth val="0"/>
        <c:overlap val="-74"/>
        <c:axId val="739434927"/>
        <c:axId val="1143772431"/>
      </c:barChart>
      <c:lineChart>
        <c:grouping val="standard"/>
        <c:varyColors val="0"/>
        <c:ser>
          <c:idx val="0"/>
          <c:order val="0"/>
          <c:tx>
            <c:strRef>
              <c:f>Sheet1!$B$1</c:f>
              <c:strCache>
                <c:ptCount val="1"/>
                <c:pt idx="0">
                  <c:v>Cash Dividends</c:v>
                </c:pt>
              </c:strCache>
            </c:strRef>
          </c:tx>
          <c:spPr>
            <a:ln w="28575" cap="rnd">
              <a:solidFill>
                <a:srgbClr val="0070C0"/>
              </a:solidFill>
              <a:round/>
            </a:ln>
            <a:effectLst/>
          </c:spPr>
          <c:marker>
            <c:symbol val="none"/>
          </c:marker>
          <c:cat>
            <c:numRef>
              <c:f>Sheet1!$A$2:$A$29</c:f>
              <c:numCache>
                <c:formatCode>General</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Sheet1!$B$2:$B$29</c:f>
              <c:numCache>
                <c:formatCode>"$"#,##0.00_);[Red]\("$"#,##0.00\)</c:formatCode>
                <c:ptCount val="28"/>
                <c:pt idx="0">
                  <c:v>0.15</c:v>
                </c:pt>
                <c:pt idx="1">
                  <c:v>0.16</c:v>
                </c:pt>
                <c:pt idx="2">
                  <c:v>0.17</c:v>
                </c:pt>
                <c:pt idx="3">
                  <c:v>0.19</c:v>
                </c:pt>
                <c:pt idx="4">
                  <c:v>0.23</c:v>
                </c:pt>
                <c:pt idx="5">
                  <c:v>0.27</c:v>
                </c:pt>
                <c:pt idx="6">
                  <c:v>0.32</c:v>
                </c:pt>
                <c:pt idx="7">
                  <c:v>0.35</c:v>
                </c:pt>
                <c:pt idx="8">
                  <c:v>0.38</c:v>
                </c:pt>
                <c:pt idx="9">
                  <c:v>0.4</c:v>
                </c:pt>
                <c:pt idx="10">
                  <c:v>0.43</c:v>
                </c:pt>
                <c:pt idx="11">
                  <c:v>0.52</c:v>
                </c:pt>
                <c:pt idx="12">
                  <c:v>0.56999999999999995</c:v>
                </c:pt>
                <c:pt idx="13">
                  <c:v>0.62</c:v>
                </c:pt>
                <c:pt idx="14">
                  <c:v>0.66</c:v>
                </c:pt>
                <c:pt idx="15">
                  <c:v>0.68</c:v>
                </c:pt>
                <c:pt idx="16">
                  <c:v>0.71</c:v>
                </c:pt>
                <c:pt idx="17">
                  <c:v>0.73</c:v>
                </c:pt>
                <c:pt idx="18">
                  <c:v>0.77</c:v>
                </c:pt>
                <c:pt idx="19">
                  <c:v>0.8</c:v>
                </c:pt>
                <c:pt idx="20">
                  <c:v>0.83</c:v>
                </c:pt>
                <c:pt idx="21">
                  <c:v>0.83</c:v>
                </c:pt>
                <c:pt idx="22">
                  <c:v>0.87</c:v>
                </c:pt>
                <c:pt idx="23">
                  <c:v>0.9</c:v>
                </c:pt>
                <c:pt idx="24">
                  <c:v>0.97</c:v>
                </c:pt>
                <c:pt idx="25">
                  <c:v>1.01</c:v>
                </c:pt>
                <c:pt idx="26">
                  <c:v>1.06</c:v>
                </c:pt>
                <c:pt idx="27">
                  <c:v>1.1200000000000001</c:v>
                </c:pt>
              </c:numCache>
            </c:numRef>
          </c:val>
          <c:smooth val="0"/>
          <c:extLst>
            <c:ext xmlns:c16="http://schemas.microsoft.com/office/drawing/2014/chart" uri="{C3380CC4-5D6E-409C-BE32-E72D297353CC}">
              <c16:uniqueId val="{00000001-EAA9-48B8-B215-38387F6BE19F}"/>
            </c:ext>
          </c:extLst>
        </c:ser>
        <c:dLbls>
          <c:showLegendKey val="0"/>
          <c:showVal val="0"/>
          <c:showCatName val="0"/>
          <c:showSerName val="0"/>
          <c:showPercent val="0"/>
          <c:showBubbleSize val="0"/>
        </c:dLbls>
        <c:marker val="1"/>
        <c:smooth val="0"/>
        <c:axId val="1052243503"/>
        <c:axId val="1143774511"/>
      </c:lineChart>
      <c:catAx>
        <c:axId val="1052243503"/>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2700000" spcFirstLastPara="1" vertOverflow="ellipsis" wrap="square" anchor="ctr" anchorCtr="1"/>
          <a:lstStyle/>
          <a:p>
            <a:pPr>
              <a:defRPr sz="800" b="0" i="0" u="none" strike="noStrike" kern="1200" baseline="0">
                <a:solidFill>
                  <a:srgbClr val="000000"/>
                </a:solidFill>
                <a:latin typeface="+mn-lt"/>
                <a:ea typeface="+mn-ea"/>
                <a:cs typeface="+mn-cs"/>
              </a:defRPr>
            </a:pPr>
            <a:endParaRPr lang="en-US"/>
          </a:p>
        </c:txPr>
        <c:crossAx val="1143774511"/>
        <c:crosses val="autoZero"/>
        <c:auto val="1"/>
        <c:lblAlgn val="ctr"/>
        <c:lblOffset val="100"/>
        <c:noMultiLvlLbl val="0"/>
      </c:catAx>
      <c:valAx>
        <c:axId val="1143774511"/>
        <c:scaling>
          <c:orientation val="minMax"/>
        </c:scaling>
        <c:delete val="0"/>
        <c:axPos val="l"/>
        <c:majorGridlines>
          <c:spPr>
            <a:ln w="6350" cap="flat" cmpd="sng" algn="ctr">
              <a:solidFill>
                <a:srgbClr val="000000"/>
              </a:solidFill>
              <a:round/>
            </a:ln>
            <a:effectLst/>
          </c:spPr>
        </c:majorGridlines>
        <c:numFmt formatCode="&quot;$&quot;#,##0.00_);[Red]\(&quot;$&quot;#,##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052243503"/>
        <c:crosses val="autoZero"/>
        <c:crossBetween val="between"/>
      </c:valAx>
      <c:valAx>
        <c:axId val="1143772431"/>
        <c:scaling>
          <c:orientation val="minMax"/>
          <c:max val="1.2"/>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DEF5FD"/>
                </a:solidFill>
                <a:latin typeface="+mn-lt"/>
                <a:ea typeface="+mn-ea"/>
                <a:cs typeface="+mn-cs"/>
              </a:defRPr>
            </a:pPr>
            <a:endParaRPr lang="en-US"/>
          </a:p>
        </c:txPr>
        <c:crossAx val="739434927"/>
        <c:crosses val="max"/>
        <c:crossBetween val="between"/>
      </c:valAx>
      <c:catAx>
        <c:axId val="739434927"/>
        <c:scaling>
          <c:orientation val="minMax"/>
        </c:scaling>
        <c:delete val="1"/>
        <c:axPos val="t"/>
        <c:numFmt formatCode="General" sourceLinked="1"/>
        <c:majorTickMark val="out"/>
        <c:minorTickMark val="none"/>
        <c:tickLblPos val="nextTo"/>
        <c:crossAx val="1143772431"/>
        <c:crosses val="max"/>
        <c:auto val="1"/>
        <c:lblAlgn val="ctr"/>
        <c:lblOffset val="100"/>
        <c:noMultiLvlLbl val="0"/>
      </c:catAx>
      <c:spPr>
        <a:solidFill>
          <a:schemeClr val="bg1"/>
        </a:solidFill>
        <a:ln>
          <a:solidFill>
            <a:srgbClr val="000000"/>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EF5FD"/>
    </a:solidFill>
    <a:ln>
      <a:noFill/>
    </a:ln>
    <a:effectLst/>
  </c:spPr>
  <c:txPr>
    <a:bodyPr/>
    <a:lstStyle/>
    <a:p>
      <a:pPr>
        <a:defRPr>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0.67848</cdr:x>
      <cdr:y>0.88519</cdr:y>
    </cdr:from>
    <cdr:to>
      <cdr:x>0.80814</cdr:x>
      <cdr:y>0.93681</cdr:y>
    </cdr:to>
    <cdr:sp macro="" textlink="">
      <cdr:nvSpPr>
        <cdr:cNvPr id="2" name="TextBox 9">
          <a:extLst xmlns:a="http://schemas.openxmlformats.org/drawingml/2006/main">
            <a:ext uri="{FF2B5EF4-FFF2-40B4-BE49-F238E27FC236}">
              <a16:creationId xmlns:a16="http://schemas.microsoft.com/office/drawing/2014/main" id="{A20C71F2-1803-6A43-F289-8BD2A8ED342B}"/>
            </a:ext>
          </a:extLst>
        </cdr:cNvPr>
        <cdr:cNvSpPr txBox="1"/>
      </cdr:nvSpPr>
      <cdr:spPr>
        <a:xfrm xmlns:a="http://schemas.openxmlformats.org/drawingml/2006/main">
          <a:off x="5460831" y="4749708"/>
          <a:ext cx="1043619"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bg1"/>
              </a:solidFill>
            </a:rPr>
            <a:t>(Annualized)*</a:t>
          </a:r>
        </a:p>
      </cdr:txBody>
    </cdr:sp>
  </cdr:relSizeAnchor>
  <cdr:relSizeAnchor xmlns:cdr="http://schemas.openxmlformats.org/drawingml/2006/chartDrawing">
    <cdr:from>
      <cdr:x>0.30274</cdr:x>
      <cdr:y>0.84556</cdr:y>
    </cdr:from>
    <cdr:to>
      <cdr:x>0.38384</cdr:x>
      <cdr:y>0.91439</cdr:y>
    </cdr:to>
    <cdr:sp macro="" textlink="">
      <cdr:nvSpPr>
        <cdr:cNvPr id="3" name="TextBox 9">
          <a:extLst xmlns:a="http://schemas.openxmlformats.org/drawingml/2006/main">
            <a:ext uri="{FF2B5EF4-FFF2-40B4-BE49-F238E27FC236}">
              <a16:creationId xmlns:a16="http://schemas.microsoft.com/office/drawing/2014/main" id="{A20C71F2-1803-6A43-F289-8BD2A8ED342B}"/>
            </a:ext>
          </a:extLst>
        </cdr:cNvPr>
        <cdr:cNvSpPr txBox="1"/>
      </cdr:nvSpPr>
      <cdr:spPr>
        <a:xfrm xmlns:a="http://schemas.openxmlformats.org/drawingml/2006/main">
          <a:off x="2436635" y="4537075"/>
          <a:ext cx="65274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solidFill>
            </a:rPr>
            <a:t>2021</a:t>
          </a:r>
        </a:p>
      </cdr:txBody>
    </cdr:sp>
  </cdr:relSizeAnchor>
  <cdr:relSizeAnchor xmlns:cdr="http://schemas.openxmlformats.org/drawingml/2006/chartDrawing">
    <cdr:from>
      <cdr:x>0.49327</cdr:x>
      <cdr:y>0.84615</cdr:y>
    </cdr:from>
    <cdr:to>
      <cdr:x>0.57437</cdr:x>
      <cdr:y>0.91499</cdr:y>
    </cdr:to>
    <cdr:sp macro="" textlink="">
      <cdr:nvSpPr>
        <cdr:cNvPr id="4" name="TextBox 9">
          <a:extLst xmlns:a="http://schemas.openxmlformats.org/drawingml/2006/main">
            <a:ext uri="{FF2B5EF4-FFF2-40B4-BE49-F238E27FC236}">
              <a16:creationId xmlns:a16="http://schemas.microsoft.com/office/drawing/2014/main" id="{62A9859B-EC34-66A9-174E-925683BE3E7D}"/>
            </a:ext>
          </a:extLst>
        </cdr:cNvPr>
        <cdr:cNvSpPr txBox="1"/>
      </cdr:nvSpPr>
      <cdr:spPr>
        <a:xfrm xmlns:a="http://schemas.openxmlformats.org/drawingml/2006/main">
          <a:off x="3970160" y="4540250"/>
          <a:ext cx="65274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2022</a:t>
          </a:r>
        </a:p>
      </cdr:txBody>
    </cdr:sp>
  </cdr:relSizeAnchor>
  <cdr:relSizeAnchor xmlns:cdr="http://schemas.openxmlformats.org/drawingml/2006/chartDrawing">
    <cdr:from>
      <cdr:x>0.69661</cdr:x>
      <cdr:y>0.84675</cdr:y>
    </cdr:from>
    <cdr:to>
      <cdr:x>0.77771</cdr:x>
      <cdr:y>0.91558</cdr:y>
    </cdr:to>
    <cdr:sp macro="" textlink="">
      <cdr:nvSpPr>
        <cdr:cNvPr id="5" name="TextBox 9">
          <a:extLst xmlns:a="http://schemas.openxmlformats.org/drawingml/2006/main">
            <a:ext uri="{FF2B5EF4-FFF2-40B4-BE49-F238E27FC236}">
              <a16:creationId xmlns:a16="http://schemas.microsoft.com/office/drawing/2014/main" id="{E7B75A43-5F5A-42EA-D704-50C939CCE94A}"/>
            </a:ext>
          </a:extLst>
        </cdr:cNvPr>
        <cdr:cNvSpPr txBox="1"/>
      </cdr:nvSpPr>
      <cdr:spPr>
        <a:xfrm xmlns:a="http://schemas.openxmlformats.org/drawingml/2006/main">
          <a:off x="5606726" y="4543425"/>
          <a:ext cx="65274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solidFill>
            </a:rPr>
            <a:t>2023</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DF8F70-8B4F-45B3-A0C4-E02F9BA4F2B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278976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F8F70-8B4F-45B3-A0C4-E02F9BA4F2B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354900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F8F70-8B4F-45B3-A0C4-E02F9BA4F2B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250520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DF8F70-8B4F-45B3-A0C4-E02F9BA4F2B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389197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F8F70-8B4F-45B3-A0C4-E02F9BA4F2B3}"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141367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DF8F70-8B4F-45B3-A0C4-E02F9BA4F2B3}"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88442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DF8F70-8B4F-45B3-A0C4-E02F9BA4F2B3}"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231769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DF8F70-8B4F-45B3-A0C4-E02F9BA4F2B3}"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234076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F8F70-8B4F-45B3-A0C4-E02F9BA4F2B3}"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56343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F8F70-8B4F-45B3-A0C4-E02F9BA4F2B3}"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241264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DF8F70-8B4F-45B3-A0C4-E02F9BA4F2B3}"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8FB10-1115-4538-B1D5-6A8E09952207}" type="slidenum">
              <a:rPr lang="en-US" smtClean="0"/>
              <a:t>‹#›</a:t>
            </a:fld>
            <a:endParaRPr lang="en-US"/>
          </a:p>
        </p:txBody>
      </p:sp>
    </p:spTree>
    <p:extLst>
      <p:ext uri="{BB962C8B-B14F-4D97-AF65-F5344CB8AC3E}">
        <p14:creationId xmlns:p14="http://schemas.microsoft.com/office/powerpoint/2010/main" val="267273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F8F70-8B4F-45B3-A0C4-E02F9BA4F2B3}" type="datetimeFigureOut">
              <a:rPr lang="en-US" smtClean="0"/>
              <a:t>8/22/2023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8FB10-1115-4538-B1D5-6A8E09952207}" type="slidenum">
              <a:rPr lang="en-US" smtClean="0"/>
              <a:t>‹#›</a:t>
            </a:fld>
            <a:endParaRPr lang="en-US"/>
          </a:p>
        </p:txBody>
      </p:sp>
    </p:spTree>
    <p:extLst>
      <p:ext uri="{BB962C8B-B14F-4D97-AF65-F5344CB8AC3E}">
        <p14:creationId xmlns:p14="http://schemas.microsoft.com/office/powerpoint/2010/main" val="2331580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11" name="Picture 10" descr="A white and grey background&#10;&#10;Description automatically generated">
            <a:extLst>
              <a:ext uri="{FF2B5EF4-FFF2-40B4-BE49-F238E27FC236}">
                <a16:creationId xmlns:a16="http://schemas.microsoft.com/office/drawing/2014/main" id="{BBE8E7C3-903C-88D0-A876-D8C5C858D9C7}"/>
              </a:ext>
            </a:extLst>
          </p:cNvPr>
          <p:cNvPicPr>
            <a:picLocks noChangeAspect="1"/>
          </p:cNvPicPr>
          <p:nvPr/>
        </p:nvPicPr>
        <p:blipFill rotWithShape="1">
          <a:blip r:embed="rId2">
            <a:extLst>
              <a:ext uri="{28A0092B-C50C-407E-A947-70E740481C1C}">
                <a14:useLocalDpi xmlns:a14="http://schemas.microsoft.com/office/drawing/2010/main" val="0"/>
              </a:ext>
            </a:extLst>
          </a:blip>
          <a:srcRect t="81923"/>
          <a:stretch/>
        </p:blipFill>
        <p:spPr>
          <a:xfrm>
            <a:off x="0" y="5618288"/>
            <a:ext cx="9144000" cy="1239712"/>
          </a:xfrm>
          <a:prstGeom prst="rect">
            <a:avLst/>
          </a:prstGeom>
        </p:spPr>
      </p:pic>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sp>
        <p:nvSpPr>
          <p:cNvPr id="4" name="TextBox 3">
            <a:extLst>
              <a:ext uri="{FF2B5EF4-FFF2-40B4-BE49-F238E27FC236}">
                <a16:creationId xmlns:a16="http://schemas.microsoft.com/office/drawing/2014/main" id="{0A071A1F-AEEF-F3B7-254D-2ADFD2BE31DB}"/>
              </a:ext>
            </a:extLst>
          </p:cNvPr>
          <p:cNvSpPr txBox="1"/>
          <p:nvPr/>
        </p:nvSpPr>
        <p:spPr>
          <a:xfrm>
            <a:off x="1624854" y="2536448"/>
            <a:ext cx="6362639" cy="1969770"/>
          </a:xfrm>
          <a:prstGeom prst="rect">
            <a:avLst/>
          </a:prstGeom>
          <a:noFill/>
        </p:spPr>
        <p:txBody>
          <a:bodyPr wrap="none" rtlCol="0">
            <a:spAutoFit/>
          </a:bodyPr>
          <a:lstStyle/>
          <a:p>
            <a:r>
              <a:rPr lang="en-US" sz="3600" b="1" dirty="0">
                <a:solidFill>
                  <a:schemeClr val="bg1"/>
                </a:solidFill>
                <a:latin typeface="Verdana" panose="020B0604030504040204" pitchFamily="34" charset="0"/>
                <a:ea typeface="Verdana" panose="020B0604030504040204" pitchFamily="34" charset="0"/>
              </a:rPr>
              <a:t>Norwood Financial Corp</a:t>
            </a:r>
          </a:p>
          <a:p>
            <a:endParaRPr lang="en-US" sz="3600" dirty="0">
              <a:solidFill>
                <a:schemeClr val="bg1"/>
              </a:solidFill>
            </a:endParaRPr>
          </a:p>
          <a:p>
            <a:pPr algn="ctr"/>
            <a:r>
              <a:rPr lang="en-US" sz="2800" dirty="0">
                <a:solidFill>
                  <a:schemeClr val="bg2">
                    <a:lumMod val="90000"/>
                  </a:schemeClr>
                </a:solidFill>
                <a:latin typeface="Segoe Script" panose="030B0504020000000003" pitchFamily="66" charset="0"/>
                <a:ea typeface="Verdana" panose="020B0604030504040204" pitchFamily="34" charset="0"/>
              </a:rPr>
              <a:t>Investor Presentation</a:t>
            </a:r>
          </a:p>
          <a:p>
            <a:endParaRPr lang="en-US" dirty="0"/>
          </a:p>
        </p:txBody>
      </p:sp>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984" y="5618288"/>
            <a:ext cx="3892378" cy="1140034"/>
          </a:xfrm>
          <a:prstGeom prst="rect">
            <a:avLst/>
          </a:prstGeom>
        </p:spPr>
      </p:pic>
    </p:spTree>
    <p:extLst>
      <p:ext uri="{BB962C8B-B14F-4D97-AF65-F5344CB8AC3E}">
        <p14:creationId xmlns:p14="http://schemas.microsoft.com/office/powerpoint/2010/main" val="357717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A Long-Term Focus on Credit Quality</a:t>
            </a:r>
            <a:endParaRPr lang="en-US" dirty="0">
              <a:solidFill>
                <a:schemeClr val="tx1">
                  <a:lumMod val="95000"/>
                  <a:lumOff val="5000"/>
                </a:schemeClr>
              </a:solidFill>
            </a:endParaRPr>
          </a:p>
        </p:txBody>
      </p:sp>
      <p:pic>
        <p:nvPicPr>
          <p:cNvPr id="1026" name="Picture 1">
            <a:extLst>
              <a:ext uri="{FF2B5EF4-FFF2-40B4-BE49-F238E27FC236}">
                <a16:creationId xmlns:a16="http://schemas.microsoft.com/office/drawing/2014/main" id="{A6A3648E-7BF9-8C80-7DC3-6CB452BE81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42" t="9705" r="13334"/>
          <a:stretch/>
        </p:blipFill>
        <p:spPr bwMode="auto">
          <a:xfrm>
            <a:off x="0" y="2216962"/>
            <a:ext cx="9144000" cy="323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A61E262-5E62-1848-B41E-B9BB97415F58}"/>
              </a:ext>
            </a:extLst>
          </p:cNvPr>
          <p:cNvSpPr txBox="1"/>
          <p:nvPr/>
        </p:nvSpPr>
        <p:spPr>
          <a:xfrm>
            <a:off x="181836" y="687527"/>
            <a:ext cx="5634927" cy="369332"/>
          </a:xfrm>
          <a:prstGeom prst="rect">
            <a:avLst/>
          </a:prstGeom>
          <a:noFill/>
        </p:spPr>
        <p:txBody>
          <a:bodyPr wrap="square">
            <a:spAutoFit/>
          </a:bodyPr>
          <a:lstStyle/>
          <a:p>
            <a:r>
              <a:rPr lang="en-US"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CRE (NOO) Concentration as % of Capital</a:t>
            </a:r>
            <a:endParaRPr lang="en-US" sz="16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sp>
        <p:nvSpPr>
          <p:cNvPr id="3" name="TextBox 2">
            <a:extLst>
              <a:ext uri="{FF2B5EF4-FFF2-40B4-BE49-F238E27FC236}">
                <a16:creationId xmlns:a16="http://schemas.microsoft.com/office/drawing/2014/main" id="{4FDB889D-7913-F395-169C-5943FFD4DE02}"/>
              </a:ext>
            </a:extLst>
          </p:cNvPr>
          <p:cNvSpPr txBox="1"/>
          <p:nvPr/>
        </p:nvSpPr>
        <p:spPr>
          <a:xfrm>
            <a:off x="4410075" y="5693419"/>
            <a:ext cx="2476500" cy="954107"/>
          </a:xfrm>
          <a:prstGeom prst="rect">
            <a:avLst/>
          </a:prstGeom>
          <a:noFill/>
        </p:spPr>
        <p:txBody>
          <a:bodyPr wrap="square" rtlCol="0">
            <a:spAutoFit/>
          </a:bodyPr>
          <a:lstStyle/>
          <a:p>
            <a:r>
              <a:rPr lang="en-US" sz="1400" dirty="0">
                <a:solidFill>
                  <a:schemeClr val="bg1"/>
                </a:solidFill>
              </a:rPr>
              <a:t>Top 500 – 1000 Banks by Assets</a:t>
            </a:r>
          </a:p>
          <a:p>
            <a:r>
              <a:rPr lang="en-US" sz="1400" dirty="0">
                <a:solidFill>
                  <a:schemeClr val="bg1"/>
                </a:solidFill>
              </a:rPr>
              <a:t>PA</a:t>
            </a:r>
          </a:p>
          <a:p>
            <a:r>
              <a:rPr lang="en-US" sz="1400" dirty="0">
                <a:solidFill>
                  <a:schemeClr val="bg1"/>
                </a:solidFill>
              </a:rPr>
              <a:t>Industry Average Per Bank</a:t>
            </a:r>
          </a:p>
          <a:p>
            <a:r>
              <a:rPr lang="en-US" sz="1400" dirty="0">
                <a:solidFill>
                  <a:schemeClr val="bg1"/>
                </a:solidFill>
              </a:rPr>
              <a:t>Wayne Bank</a:t>
            </a:r>
          </a:p>
        </p:txBody>
      </p:sp>
      <p:cxnSp>
        <p:nvCxnSpPr>
          <p:cNvPr id="6" name="Straight Connector 5">
            <a:extLst>
              <a:ext uri="{FF2B5EF4-FFF2-40B4-BE49-F238E27FC236}">
                <a16:creationId xmlns:a16="http://schemas.microsoft.com/office/drawing/2014/main" id="{941D9555-BFB8-0B98-37C3-F970457EE833}"/>
              </a:ext>
            </a:extLst>
          </p:cNvPr>
          <p:cNvCxnSpPr/>
          <p:nvPr/>
        </p:nvCxnSpPr>
        <p:spPr>
          <a:xfrm>
            <a:off x="3781425" y="5857875"/>
            <a:ext cx="619125"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319CC0-F676-41AB-C158-5EFAD0682F40}"/>
              </a:ext>
            </a:extLst>
          </p:cNvPr>
          <p:cNvCxnSpPr/>
          <p:nvPr/>
        </p:nvCxnSpPr>
        <p:spPr>
          <a:xfrm>
            <a:off x="3781424" y="6486525"/>
            <a:ext cx="6191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86ABDA-2475-64E3-E7A0-1A9D4FCF8B9A}"/>
              </a:ext>
            </a:extLst>
          </p:cNvPr>
          <p:cNvCxnSpPr/>
          <p:nvPr/>
        </p:nvCxnSpPr>
        <p:spPr>
          <a:xfrm>
            <a:off x="3781423" y="6276975"/>
            <a:ext cx="6191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4C78CC-34A3-5DDB-67D4-5F68D0FBE515}"/>
              </a:ext>
            </a:extLst>
          </p:cNvPr>
          <p:cNvCxnSpPr/>
          <p:nvPr/>
        </p:nvCxnSpPr>
        <p:spPr>
          <a:xfrm>
            <a:off x="3781422" y="6067425"/>
            <a:ext cx="619125" cy="0"/>
          </a:xfrm>
          <a:prstGeom prst="line">
            <a:avLst/>
          </a:prstGeom>
          <a:ln w="38100">
            <a:solidFill>
              <a:srgbClr val="6094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6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Credit Performance</a:t>
            </a:r>
            <a:endParaRPr lang="en-US" dirty="0">
              <a:solidFill>
                <a:schemeClr val="tx1">
                  <a:lumMod val="95000"/>
                  <a:lumOff val="5000"/>
                </a:schemeClr>
              </a:solidFill>
            </a:endParaRPr>
          </a:p>
        </p:txBody>
      </p:sp>
      <p:sp>
        <p:nvSpPr>
          <p:cNvPr id="2" name="TextBox 1">
            <a:extLst>
              <a:ext uri="{FF2B5EF4-FFF2-40B4-BE49-F238E27FC236}">
                <a16:creationId xmlns:a16="http://schemas.microsoft.com/office/drawing/2014/main" id="{DA61E262-5E62-1848-B41E-B9BB97415F58}"/>
              </a:ext>
            </a:extLst>
          </p:cNvPr>
          <p:cNvSpPr txBox="1"/>
          <p:nvPr/>
        </p:nvSpPr>
        <p:spPr>
          <a:xfrm>
            <a:off x="181837" y="743471"/>
            <a:ext cx="6663580" cy="338554"/>
          </a:xfrm>
          <a:prstGeom prst="rect">
            <a:avLst/>
          </a:prstGeom>
          <a:noFill/>
        </p:spPr>
        <p:txBody>
          <a:bodyPr wrap="square">
            <a:spAutoFit/>
          </a:bodyPr>
          <a:lstStyle/>
          <a:p>
            <a:r>
              <a:rPr lang="en-US" sz="16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Total Loans Vs. Percentage of Past Dues (&gt; 30 days)</a:t>
            </a:r>
          </a:p>
        </p:txBody>
      </p:sp>
      <p:graphicFrame>
        <p:nvGraphicFramePr>
          <p:cNvPr id="13" name="Chart 12">
            <a:extLst>
              <a:ext uri="{FF2B5EF4-FFF2-40B4-BE49-F238E27FC236}">
                <a16:creationId xmlns:a16="http://schemas.microsoft.com/office/drawing/2014/main" id="{1B8B03D7-CDF1-F407-6620-E8693624DC0D}"/>
              </a:ext>
            </a:extLst>
          </p:cNvPr>
          <p:cNvGraphicFramePr>
            <a:graphicFrameLocks/>
          </p:cNvGraphicFramePr>
          <p:nvPr>
            <p:extLst>
              <p:ext uri="{D42A27DB-BD31-4B8C-83A1-F6EECF244321}">
                <p14:modId xmlns:p14="http://schemas.microsoft.com/office/powerpoint/2010/main" val="747969121"/>
              </p:ext>
            </p:extLst>
          </p:nvPr>
        </p:nvGraphicFramePr>
        <p:xfrm>
          <a:off x="71305" y="1303382"/>
          <a:ext cx="9013971" cy="5408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4573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Deposit Mix</a:t>
            </a:r>
            <a:endParaRPr lang="en-US" dirty="0">
              <a:solidFill>
                <a:schemeClr val="tx1">
                  <a:lumMod val="95000"/>
                  <a:lumOff val="5000"/>
                </a:schemeClr>
              </a:solidFill>
            </a:endParaRPr>
          </a:p>
        </p:txBody>
      </p:sp>
      <p:sp>
        <p:nvSpPr>
          <p:cNvPr id="3" name="TextBox 2">
            <a:extLst>
              <a:ext uri="{FF2B5EF4-FFF2-40B4-BE49-F238E27FC236}">
                <a16:creationId xmlns:a16="http://schemas.microsoft.com/office/drawing/2014/main" id="{1CA177D5-B2AD-9B22-903E-1C7507724A08}"/>
              </a:ext>
            </a:extLst>
          </p:cNvPr>
          <p:cNvSpPr txBox="1"/>
          <p:nvPr/>
        </p:nvSpPr>
        <p:spPr>
          <a:xfrm>
            <a:off x="143737" y="687527"/>
            <a:ext cx="4572000" cy="400110"/>
          </a:xfrm>
          <a:prstGeom prst="rect">
            <a:avLst/>
          </a:prstGeom>
          <a:noFill/>
        </p:spPr>
        <p:txBody>
          <a:bodyPr wrap="square">
            <a:spAutoFit/>
          </a:bodyPr>
          <a:lstStyle/>
          <a:p>
            <a:r>
              <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Deposit Growth</a:t>
            </a:r>
            <a:endParaRPr lang="en-US"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graphicFrame>
        <p:nvGraphicFramePr>
          <p:cNvPr id="4" name="Chart 3">
            <a:extLst>
              <a:ext uri="{FF2B5EF4-FFF2-40B4-BE49-F238E27FC236}">
                <a16:creationId xmlns:a16="http://schemas.microsoft.com/office/drawing/2014/main" id="{7CE02BFA-B9F8-44EB-B1E9-4B53DF7318C0}"/>
              </a:ext>
            </a:extLst>
          </p:cNvPr>
          <p:cNvGraphicFramePr>
            <a:graphicFrameLocks/>
          </p:cNvGraphicFramePr>
          <p:nvPr>
            <p:extLst>
              <p:ext uri="{D42A27DB-BD31-4B8C-83A1-F6EECF244321}">
                <p14:modId xmlns:p14="http://schemas.microsoft.com/office/powerpoint/2010/main" val="2922142785"/>
              </p:ext>
            </p:extLst>
          </p:nvPr>
        </p:nvGraphicFramePr>
        <p:xfrm>
          <a:off x="26711" y="2150268"/>
          <a:ext cx="9090578" cy="36623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592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Deposit Mix</a:t>
            </a:r>
            <a:endParaRPr lang="en-US" dirty="0">
              <a:solidFill>
                <a:schemeClr val="tx1">
                  <a:lumMod val="95000"/>
                  <a:lumOff val="5000"/>
                </a:schemeClr>
              </a:solidFill>
            </a:endParaRPr>
          </a:p>
        </p:txBody>
      </p:sp>
      <p:sp>
        <p:nvSpPr>
          <p:cNvPr id="3" name="TextBox 2">
            <a:extLst>
              <a:ext uri="{FF2B5EF4-FFF2-40B4-BE49-F238E27FC236}">
                <a16:creationId xmlns:a16="http://schemas.microsoft.com/office/drawing/2014/main" id="{1CA177D5-B2AD-9B22-903E-1C7507724A08}"/>
              </a:ext>
            </a:extLst>
          </p:cNvPr>
          <p:cNvSpPr txBox="1"/>
          <p:nvPr/>
        </p:nvSpPr>
        <p:spPr>
          <a:xfrm>
            <a:off x="143737" y="687527"/>
            <a:ext cx="4572000" cy="400110"/>
          </a:xfrm>
          <a:prstGeom prst="rect">
            <a:avLst/>
          </a:prstGeom>
          <a:noFill/>
        </p:spPr>
        <p:txBody>
          <a:bodyPr wrap="square">
            <a:spAutoFit/>
          </a:bodyPr>
          <a:lstStyle/>
          <a:p>
            <a:r>
              <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Deposit Growth Comparison</a:t>
            </a:r>
            <a:endParaRPr lang="en-US"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graphicFrame>
        <p:nvGraphicFramePr>
          <p:cNvPr id="4" name="Chart 3" descr="Chart type: Line. 'Business', 'Consumer', 'Public Funds' by 'Field1'&#10;&#10;Description automatically generated">
            <a:extLst>
              <a:ext uri="{FF2B5EF4-FFF2-40B4-BE49-F238E27FC236}">
                <a16:creationId xmlns:a16="http://schemas.microsoft.com/office/drawing/2014/main" id="{DD753827-3180-B5C9-7691-F69B360365E6}"/>
              </a:ext>
            </a:extLst>
          </p:cNvPr>
          <p:cNvGraphicFramePr>
            <a:graphicFrameLocks/>
          </p:cNvGraphicFramePr>
          <p:nvPr>
            <p:extLst>
              <p:ext uri="{D42A27DB-BD31-4B8C-83A1-F6EECF244321}">
                <p14:modId xmlns:p14="http://schemas.microsoft.com/office/powerpoint/2010/main" val="1808064656"/>
              </p:ext>
            </p:extLst>
          </p:nvPr>
        </p:nvGraphicFramePr>
        <p:xfrm>
          <a:off x="357187" y="1408337"/>
          <a:ext cx="8429625" cy="53605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979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A Legacy of Creating Shareholder Value</a:t>
            </a:r>
            <a:endParaRPr lang="en-US" dirty="0">
              <a:solidFill>
                <a:schemeClr val="tx1">
                  <a:lumMod val="95000"/>
                  <a:lumOff val="5000"/>
                </a:schemeClr>
              </a:solidFill>
            </a:endParaRPr>
          </a:p>
        </p:txBody>
      </p:sp>
      <p:graphicFrame>
        <p:nvGraphicFramePr>
          <p:cNvPr id="2" name="Chart 1">
            <a:extLst>
              <a:ext uri="{FF2B5EF4-FFF2-40B4-BE49-F238E27FC236}">
                <a16:creationId xmlns:a16="http://schemas.microsoft.com/office/drawing/2014/main" id="{8EB01E23-1D70-8668-8BFB-7762CE03C508}"/>
              </a:ext>
            </a:extLst>
          </p:cNvPr>
          <p:cNvGraphicFramePr/>
          <p:nvPr/>
        </p:nvGraphicFramePr>
        <p:xfrm>
          <a:off x="4313963" y="1441381"/>
          <a:ext cx="464820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36DCF058-81F0-593A-804E-84B0194CE4D8}"/>
              </a:ext>
            </a:extLst>
          </p:cNvPr>
          <p:cNvSpPr/>
          <p:nvPr/>
        </p:nvSpPr>
        <p:spPr>
          <a:xfrm>
            <a:off x="0" y="1387801"/>
            <a:ext cx="4210049" cy="5109091"/>
          </a:xfrm>
          <a:prstGeom prst="rect">
            <a:avLst/>
          </a:prstGeom>
        </p:spPr>
        <p:txBody>
          <a:bodyPr wrap="square">
            <a:spAutoFit/>
          </a:bodyPr>
          <a:lstStyle/>
          <a:p>
            <a:pPr marL="285750" indent="-285750">
              <a:buClr>
                <a:schemeClr val="bg1"/>
              </a:buClr>
              <a:buFont typeface="Verdana" panose="020B0604030504040204" pitchFamily="34" charset="0"/>
              <a:buChar char="•"/>
            </a:pPr>
            <a:r>
              <a:rPr lang="en-US" sz="1400" dirty="0">
                <a:solidFill>
                  <a:schemeClr val="bg1"/>
                </a:solidFill>
                <a:latin typeface="Verdana" panose="020B0604030504040204" pitchFamily="34" charset="0"/>
                <a:ea typeface="Verdana" panose="020B0604030504040204" pitchFamily="34" charset="0"/>
              </a:rPr>
              <a:t>Total return of 1,171.5% between October 11, 1995, and November 22, 2022 </a:t>
            </a:r>
          </a:p>
          <a:p>
            <a:pPr marL="285750" indent="-285750">
              <a:buClr>
                <a:srgbClr val="0070C0"/>
              </a:buClr>
              <a:buFont typeface="Verdana" panose="020B0604030504040204" pitchFamily="34" charset="0"/>
              <a:buChar char="•"/>
            </a:pPr>
            <a:endParaRPr lang="en-US" sz="1400" dirty="0">
              <a:solidFill>
                <a:schemeClr val="bg1"/>
              </a:solidFill>
              <a:latin typeface="Verdana" panose="020B0604030504040204" pitchFamily="34" charset="0"/>
              <a:ea typeface="Verdana" panose="020B0604030504040204" pitchFamily="34" charset="0"/>
            </a:endParaRPr>
          </a:p>
          <a:p>
            <a:pPr marL="285750" indent="-285750">
              <a:buClr>
                <a:schemeClr val="bg1"/>
              </a:buClr>
              <a:buFont typeface="Verdana" panose="020B0604030504040204" pitchFamily="34" charset="0"/>
              <a:buChar char="•"/>
            </a:pPr>
            <a:r>
              <a:rPr lang="en-US" sz="1400" dirty="0">
                <a:solidFill>
                  <a:schemeClr val="bg1"/>
                </a:solidFill>
                <a:latin typeface="Verdana" panose="020B0604030504040204" pitchFamily="34" charset="0"/>
                <a:ea typeface="Verdana" panose="020B0604030504040204" pitchFamily="34" charset="0"/>
              </a:rPr>
              <a:t>31 consecutive years of increases in cash dividends per share</a:t>
            </a:r>
          </a:p>
          <a:p>
            <a:pPr marL="574675" lvl="1" indent="-228600">
              <a:buClr>
                <a:schemeClr val="bg1"/>
              </a:buClr>
              <a:buFont typeface="Wingdings" panose="05000000000000000000" pitchFamily="2" charset="2"/>
              <a:buChar char="ü"/>
            </a:pPr>
            <a:r>
              <a:rPr lang="en-US" sz="1400" dirty="0">
                <a:solidFill>
                  <a:schemeClr val="bg2">
                    <a:lumMod val="90000"/>
                  </a:schemeClr>
                </a:solidFill>
                <a:latin typeface="Verdana" panose="020B0604030504040204" pitchFamily="34" charset="0"/>
                <a:ea typeface="Verdana" panose="020B0604030504040204" pitchFamily="34" charset="0"/>
              </a:rPr>
              <a:t>Most recent quarterly dividend of $.29/share payable on August 1, 2023</a:t>
            </a:r>
          </a:p>
          <a:p>
            <a:pPr marL="285750" indent="-285750">
              <a:buClr>
                <a:srgbClr val="0070C0"/>
              </a:buClr>
              <a:buFont typeface="Verdana" panose="020B0604030504040204" pitchFamily="34" charset="0"/>
              <a:buChar char="•"/>
            </a:pPr>
            <a:endParaRPr lang="en-US" sz="1400" dirty="0">
              <a:solidFill>
                <a:schemeClr val="bg1"/>
              </a:solidFill>
              <a:latin typeface="Verdana" panose="020B0604030504040204" pitchFamily="34" charset="0"/>
              <a:ea typeface="Verdana" panose="020B0604030504040204" pitchFamily="34" charset="0"/>
            </a:endParaRPr>
          </a:p>
          <a:p>
            <a:pPr marL="285750" indent="-285750">
              <a:buClr>
                <a:schemeClr val="bg1"/>
              </a:buClr>
              <a:buFont typeface="Verdana" panose="020B0604030504040204" pitchFamily="34" charset="0"/>
              <a:buChar char="•"/>
            </a:pPr>
            <a:r>
              <a:rPr lang="en-US" sz="1400" dirty="0">
                <a:solidFill>
                  <a:schemeClr val="bg1"/>
                </a:solidFill>
                <a:latin typeface="Verdana" panose="020B0604030504040204" pitchFamily="34" charset="0"/>
                <a:ea typeface="Verdana" panose="020B0604030504040204" pitchFamily="34" charset="0"/>
              </a:rPr>
              <a:t>Market valuation metrics:</a:t>
            </a:r>
            <a:endParaRPr lang="en-US" dirty="0">
              <a:solidFill>
                <a:schemeClr val="bg1"/>
              </a:solidFill>
              <a:latin typeface="Verdana" panose="020B0604030504040204" pitchFamily="34" charset="0"/>
              <a:ea typeface="Verdana" panose="020B0604030504040204" pitchFamily="34" charset="0"/>
            </a:endParaRPr>
          </a:p>
          <a:p>
            <a:pPr marL="631825" lvl="1" indent="-285750">
              <a:buClr>
                <a:schemeClr val="bg1"/>
              </a:buClr>
              <a:buFont typeface="Wingdings" panose="05000000000000000000" pitchFamily="2" charset="2"/>
              <a:buChar char="ü"/>
            </a:pPr>
            <a:r>
              <a:rPr lang="en-US" sz="1400" dirty="0">
                <a:solidFill>
                  <a:schemeClr val="bg2">
                    <a:lumMod val="90000"/>
                  </a:schemeClr>
                </a:solidFill>
                <a:latin typeface="Verdana" panose="020B0604030504040204" pitchFamily="34" charset="0"/>
                <a:ea typeface="Verdana" panose="020B0604030504040204" pitchFamily="34" charset="0"/>
              </a:rPr>
              <a:t>Price/LTM EPS: 8.5X</a:t>
            </a:r>
          </a:p>
          <a:p>
            <a:pPr marL="631825" lvl="1" indent="-285750">
              <a:buClr>
                <a:schemeClr val="bg1"/>
              </a:buClr>
              <a:buFont typeface="Wingdings" panose="05000000000000000000" pitchFamily="2" charset="2"/>
              <a:buChar char="ü"/>
            </a:pPr>
            <a:r>
              <a:rPr lang="en-US" sz="1400" dirty="0">
                <a:solidFill>
                  <a:schemeClr val="bg2">
                    <a:lumMod val="90000"/>
                  </a:schemeClr>
                </a:solidFill>
                <a:latin typeface="Verdana" panose="020B0604030504040204" pitchFamily="34" charset="0"/>
                <a:ea typeface="Verdana" panose="020B0604030504040204" pitchFamily="34" charset="0"/>
              </a:rPr>
              <a:t>Price/book: 134% </a:t>
            </a:r>
          </a:p>
          <a:p>
            <a:pPr marL="860425" lvl="2" indent="-285750">
              <a:buClr>
                <a:schemeClr val="bg1"/>
              </a:buClr>
              <a:buFont typeface="Wingdings" panose="05000000000000000000" pitchFamily="2" charset="2"/>
              <a:buChar char="ü"/>
            </a:pPr>
            <a:r>
              <a:rPr lang="en-US" sz="1400" i="1" dirty="0">
                <a:solidFill>
                  <a:schemeClr val="bg2">
                    <a:lumMod val="90000"/>
                  </a:schemeClr>
                </a:solidFill>
                <a:latin typeface="Verdana" panose="020B0604030504040204" pitchFamily="34" charset="0"/>
                <a:ea typeface="Verdana" panose="020B0604030504040204" pitchFamily="34" charset="0"/>
              </a:rPr>
              <a:t>Price/adjusted* book: 105%</a:t>
            </a:r>
          </a:p>
          <a:p>
            <a:pPr marL="631825" lvl="1" indent="-285750">
              <a:buClr>
                <a:schemeClr val="bg1"/>
              </a:buClr>
              <a:buFont typeface="Wingdings" panose="05000000000000000000" pitchFamily="2" charset="2"/>
              <a:buChar char="ü"/>
            </a:pPr>
            <a:r>
              <a:rPr lang="en-US" sz="1400" dirty="0">
                <a:solidFill>
                  <a:schemeClr val="bg2">
                    <a:lumMod val="90000"/>
                  </a:schemeClr>
                </a:solidFill>
                <a:latin typeface="Verdana" panose="020B0604030504040204" pitchFamily="34" charset="0"/>
                <a:ea typeface="Verdana" panose="020B0604030504040204" pitchFamily="34" charset="0"/>
              </a:rPr>
              <a:t>Price/tangible book: 163%</a:t>
            </a:r>
          </a:p>
          <a:p>
            <a:pPr marL="860425" lvl="2" indent="-285750">
              <a:buClr>
                <a:schemeClr val="bg1"/>
              </a:buClr>
              <a:buFont typeface="Wingdings" panose="05000000000000000000" pitchFamily="2" charset="2"/>
              <a:buChar char="ü"/>
            </a:pPr>
            <a:r>
              <a:rPr lang="en-US" sz="1400" i="1" dirty="0">
                <a:solidFill>
                  <a:schemeClr val="bg2">
                    <a:lumMod val="90000"/>
                  </a:schemeClr>
                </a:solidFill>
                <a:latin typeface="Verdana" panose="020B0604030504040204" pitchFamily="34" charset="0"/>
                <a:ea typeface="Verdana" panose="020B0604030504040204" pitchFamily="34" charset="0"/>
              </a:rPr>
              <a:t>Price/adjusted* tangible book: 120%</a:t>
            </a:r>
          </a:p>
          <a:p>
            <a:pPr marL="860425" lvl="2" indent="-285750">
              <a:buClr>
                <a:schemeClr val="bg1"/>
              </a:buClr>
              <a:buFont typeface="Wingdings" panose="05000000000000000000" pitchFamily="2" charset="2"/>
              <a:buChar char="ü"/>
            </a:pPr>
            <a:endParaRPr lang="en-US" dirty="0">
              <a:solidFill>
                <a:schemeClr val="bg1"/>
              </a:solidFill>
              <a:latin typeface="Verdana" panose="020B0604030504040204" pitchFamily="34" charset="0"/>
              <a:ea typeface="Verdana" panose="020B0604030504040204" pitchFamily="34" charset="0"/>
            </a:endParaRPr>
          </a:p>
          <a:p>
            <a:pPr marL="285750" indent="-285750">
              <a:buClr>
                <a:schemeClr val="bg1"/>
              </a:buClr>
              <a:buFont typeface="Verdana" panose="020B0604030504040204" pitchFamily="34" charset="0"/>
              <a:buChar char="•"/>
            </a:pPr>
            <a:r>
              <a:rPr lang="en-US" sz="1400" dirty="0">
                <a:solidFill>
                  <a:schemeClr val="bg1"/>
                </a:solidFill>
                <a:latin typeface="Verdana" panose="020B0604030504040204" pitchFamily="34" charset="0"/>
                <a:ea typeface="Verdana" panose="020B0604030504040204" pitchFamily="34" charset="0"/>
              </a:rPr>
              <a:t>Average daily trading volume of nearly 38,000 shares (float of 90.7%)</a:t>
            </a:r>
          </a:p>
          <a:p>
            <a:pPr marL="285750" indent="-285750">
              <a:buClr>
                <a:schemeClr val="bg1"/>
              </a:buClr>
              <a:buFont typeface="Verdana" panose="020B0604030504040204" pitchFamily="34" charset="0"/>
              <a:buChar char="•"/>
            </a:pPr>
            <a:endParaRPr lang="en-US" sz="1400" dirty="0">
              <a:solidFill>
                <a:schemeClr val="bg1"/>
              </a:solidFill>
              <a:latin typeface="Verdana" panose="020B0604030504040204" pitchFamily="34" charset="0"/>
              <a:ea typeface="Verdana" panose="020B0604030504040204" pitchFamily="34" charset="0"/>
            </a:endParaRPr>
          </a:p>
          <a:p>
            <a:pPr marL="285750" indent="-285750">
              <a:buClr>
                <a:schemeClr val="bg1"/>
              </a:buClr>
              <a:buFont typeface="Verdana" panose="020B0604030504040204" pitchFamily="34" charset="0"/>
              <a:buChar char="•"/>
            </a:pPr>
            <a:r>
              <a:rPr lang="en-US" sz="1400" dirty="0">
                <a:solidFill>
                  <a:schemeClr val="bg1"/>
                </a:solidFill>
                <a:latin typeface="Verdana" panose="020B0604030504040204" pitchFamily="34" charset="0"/>
                <a:ea typeface="Verdana" panose="020B0604030504040204" pitchFamily="34" charset="0"/>
              </a:rPr>
              <a:t>Index membership:</a:t>
            </a:r>
          </a:p>
          <a:p>
            <a:pPr marL="574675" lvl="1" indent="-228600">
              <a:buClr>
                <a:schemeClr val="bg1"/>
              </a:buClr>
              <a:buFont typeface="Wingdings" panose="05000000000000000000" pitchFamily="2" charset="2"/>
              <a:buChar char="ü"/>
            </a:pPr>
            <a:r>
              <a:rPr lang="en-US" sz="1400" dirty="0">
                <a:solidFill>
                  <a:schemeClr val="bg2">
                    <a:lumMod val="90000"/>
                  </a:schemeClr>
                </a:solidFill>
                <a:latin typeface="Verdana" panose="020B0604030504040204" pitchFamily="34" charset="0"/>
                <a:ea typeface="Verdana" panose="020B0604030504040204" pitchFamily="34" charset="0"/>
              </a:rPr>
              <a:t>Nasdaq Bank Index</a:t>
            </a:r>
          </a:p>
          <a:p>
            <a:pPr marL="574675" lvl="1" indent="-228600">
              <a:buClr>
                <a:schemeClr val="bg1"/>
              </a:buClr>
              <a:buFont typeface="Wingdings" panose="05000000000000000000" pitchFamily="2" charset="2"/>
              <a:buChar char="ü"/>
            </a:pPr>
            <a:r>
              <a:rPr lang="en-US" sz="1400" dirty="0">
                <a:solidFill>
                  <a:schemeClr val="bg2">
                    <a:lumMod val="90000"/>
                  </a:schemeClr>
                </a:solidFill>
                <a:latin typeface="Verdana" panose="020B0604030504040204" pitchFamily="34" charset="0"/>
                <a:ea typeface="Verdana" panose="020B0604030504040204" pitchFamily="34" charset="0"/>
              </a:rPr>
              <a:t>Russell 3000® Index</a:t>
            </a:r>
          </a:p>
        </p:txBody>
      </p:sp>
      <p:sp>
        <p:nvSpPr>
          <p:cNvPr id="4" name="TextBox 3">
            <a:extLst>
              <a:ext uri="{FF2B5EF4-FFF2-40B4-BE49-F238E27FC236}">
                <a16:creationId xmlns:a16="http://schemas.microsoft.com/office/drawing/2014/main" id="{8F2A0007-4B25-61AC-54AF-F6ADFD11E644}"/>
              </a:ext>
            </a:extLst>
          </p:cNvPr>
          <p:cNvSpPr txBox="1"/>
          <p:nvPr/>
        </p:nvSpPr>
        <p:spPr>
          <a:xfrm>
            <a:off x="-68520" y="6496892"/>
            <a:ext cx="3810000" cy="338554"/>
          </a:xfrm>
          <a:prstGeom prst="rect">
            <a:avLst/>
          </a:prstGeom>
          <a:noFill/>
        </p:spPr>
        <p:txBody>
          <a:bodyPr wrap="square" rtlCol="0">
            <a:spAutoFit/>
          </a:bodyPr>
          <a:lstStyle/>
          <a:p>
            <a:pPr marL="171450" indent="-171450" algn="ctr">
              <a:buFont typeface="Arial" panose="020B0604020202020204" pitchFamily="34" charset="0"/>
              <a:buChar char="•"/>
            </a:pPr>
            <a:r>
              <a:rPr lang="en-US" sz="800" i="1" dirty="0">
                <a:solidFill>
                  <a:schemeClr val="bg1"/>
                </a:solidFill>
                <a:latin typeface="+mn-lt"/>
              </a:rPr>
              <a:t>Adjusted book value and adjusted tangible book value add back AOCI to the </a:t>
            </a:r>
          </a:p>
          <a:p>
            <a:pPr algn="ctr"/>
            <a:r>
              <a:rPr lang="en-US" sz="800" i="1" dirty="0">
                <a:solidFill>
                  <a:schemeClr val="bg1"/>
                </a:solidFill>
              </a:rPr>
              <a:t>March 31, 2023</a:t>
            </a:r>
            <a:r>
              <a:rPr lang="en-US" sz="800" i="1" dirty="0">
                <a:solidFill>
                  <a:schemeClr val="bg1"/>
                </a:solidFill>
                <a:latin typeface="+mn-lt"/>
              </a:rPr>
              <a:t> common equity and tangible common equity</a:t>
            </a:r>
          </a:p>
        </p:txBody>
      </p:sp>
      <p:sp>
        <p:nvSpPr>
          <p:cNvPr id="6" name="Text Placeholder 4">
            <a:extLst>
              <a:ext uri="{FF2B5EF4-FFF2-40B4-BE49-F238E27FC236}">
                <a16:creationId xmlns:a16="http://schemas.microsoft.com/office/drawing/2014/main" id="{D80EBE8C-C1EE-0F4D-80A5-4E14C8206121}"/>
              </a:ext>
            </a:extLst>
          </p:cNvPr>
          <p:cNvSpPr txBox="1">
            <a:spLocks/>
          </p:cNvSpPr>
          <p:nvPr/>
        </p:nvSpPr>
        <p:spPr>
          <a:xfrm>
            <a:off x="3028088" y="6548725"/>
            <a:ext cx="7219950" cy="21992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800">
                <a:solidFill>
                  <a:schemeClr val="bg1"/>
                </a:solidFill>
                <a:latin typeface="Verdana" panose="020B0604030504040204" pitchFamily="34" charset="0"/>
              </a:rPr>
              <a:t>Source: </a:t>
            </a:r>
            <a:r>
              <a:rPr lang="en-US" altLang="en-US" sz="800" i="1">
                <a:solidFill>
                  <a:schemeClr val="bg1"/>
                </a:solidFill>
                <a:latin typeface="Verdana" panose="020B0604030504040204" pitchFamily="34" charset="0"/>
              </a:rPr>
              <a:t>S&amp;P Capital IQ Pro; data for 2022 is for the LTM ended September 30, 2022</a:t>
            </a:r>
            <a:endParaRPr lang="en-US" altLang="en-US" sz="800" i="1" dirty="0">
              <a:solidFill>
                <a:schemeClr val="bg1"/>
              </a:solidFill>
              <a:latin typeface="Verdana" panose="020B0604030504040204" pitchFamily="34" charset="0"/>
            </a:endParaRPr>
          </a:p>
        </p:txBody>
      </p:sp>
      <p:sp>
        <p:nvSpPr>
          <p:cNvPr id="8" name="TextBox 7">
            <a:extLst>
              <a:ext uri="{FF2B5EF4-FFF2-40B4-BE49-F238E27FC236}">
                <a16:creationId xmlns:a16="http://schemas.microsoft.com/office/drawing/2014/main" id="{520318A0-8C1C-36C9-1569-B900CF6F9757}"/>
              </a:ext>
            </a:extLst>
          </p:cNvPr>
          <p:cNvSpPr txBox="1"/>
          <p:nvPr/>
        </p:nvSpPr>
        <p:spPr>
          <a:xfrm>
            <a:off x="138542" y="702966"/>
            <a:ext cx="6124576" cy="400110"/>
          </a:xfrm>
          <a:prstGeom prst="rect">
            <a:avLst/>
          </a:prstGeom>
          <a:noFill/>
        </p:spPr>
        <p:txBody>
          <a:bodyPr wrap="square">
            <a:spAutoFit/>
          </a:bodyPr>
          <a:lstStyle/>
          <a:p>
            <a:r>
              <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The Facts</a:t>
            </a:r>
            <a:endParaRPr lang="en-US" sz="21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spTree>
    <p:extLst>
      <p:ext uri="{BB962C8B-B14F-4D97-AF65-F5344CB8AC3E}">
        <p14:creationId xmlns:p14="http://schemas.microsoft.com/office/powerpoint/2010/main" val="113375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A Legacy of Creating Shareholder Value</a:t>
            </a:r>
            <a:endParaRPr lang="en-US" dirty="0">
              <a:solidFill>
                <a:schemeClr val="tx1">
                  <a:lumMod val="95000"/>
                  <a:lumOff val="5000"/>
                </a:schemeClr>
              </a:solidFill>
            </a:endParaRPr>
          </a:p>
        </p:txBody>
      </p:sp>
      <p:sp>
        <p:nvSpPr>
          <p:cNvPr id="3" name="Rectangle 2">
            <a:extLst>
              <a:ext uri="{FF2B5EF4-FFF2-40B4-BE49-F238E27FC236}">
                <a16:creationId xmlns:a16="http://schemas.microsoft.com/office/drawing/2014/main" id="{36DCF058-81F0-593A-804E-84B0194CE4D8}"/>
              </a:ext>
            </a:extLst>
          </p:cNvPr>
          <p:cNvSpPr/>
          <p:nvPr/>
        </p:nvSpPr>
        <p:spPr>
          <a:xfrm>
            <a:off x="5732903" y="2007821"/>
            <a:ext cx="3348150" cy="4462760"/>
          </a:xfrm>
          <a:prstGeom prst="rect">
            <a:avLst/>
          </a:prstGeom>
        </p:spPr>
        <p:txBody>
          <a:bodyPr wrap="square">
            <a:spAutoFit/>
          </a:bodyPr>
          <a:lstStyle/>
          <a:p>
            <a:pPr marL="285750" indent="-285750">
              <a:buClr>
                <a:schemeClr val="bg1"/>
              </a:buClr>
              <a:buFont typeface="Verdana" panose="020B0604030504040204" pitchFamily="34" charset="0"/>
              <a:buChar char="•"/>
            </a:pPr>
            <a:r>
              <a:rPr lang="en-US" dirty="0">
                <a:solidFill>
                  <a:schemeClr val="bg1"/>
                </a:solidFill>
                <a:latin typeface="+mj-lt"/>
              </a:rPr>
              <a:t>NWFL entered the Russell 3000® Index on 6/23/2023.</a:t>
            </a: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r>
              <a:rPr lang="en-US" dirty="0">
                <a:solidFill>
                  <a:schemeClr val="bg1"/>
                </a:solidFill>
                <a:latin typeface="+mj-lt"/>
              </a:rPr>
              <a:t>On 6/23/2023, NWFL had the highest level of stock trades in a single day in its history. </a:t>
            </a:r>
          </a:p>
          <a:p>
            <a:pPr>
              <a:buClr>
                <a:schemeClr val="bg1"/>
              </a:buClr>
            </a:pPr>
            <a:endParaRPr lang="en-US" dirty="0">
              <a:solidFill>
                <a:schemeClr val="bg1"/>
              </a:solidFill>
              <a:latin typeface="+mj-lt"/>
            </a:endParaRPr>
          </a:p>
          <a:p>
            <a:pPr>
              <a:buClr>
                <a:schemeClr val="bg1"/>
              </a:buClr>
            </a:pPr>
            <a:endParaRPr lang="en-US" dirty="0">
              <a:solidFill>
                <a:schemeClr val="bg1"/>
              </a:solidFill>
              <a:latin typeface="+mj-lt"/>
            </a:endParaRPr>
          </a:p>
          <a:p>
            <a:pPr marL="285750" indent="-285750">
              <a:buClr>
                <a:schemeClr val="bg1"/>
              </a:buClr>
              <a:buFont typeface="Verdana" panose="020B0604030504040204" pitchFamily="34" charset="0"/>
              <a:buChar char="•"/>
            </a:pPr>
            <a:r>
              <a:rPr lang="en-US" dirty="0">
                <a:solidFill>
                  <a:schemeClr val="bg1"/>
                </a:solidFill>
                <a:latin typeface="+mj-lt"/>
              </a:rPr>
              <a:t>The Russell 3000® Index encompasses and tracks the performance of the 3,000 largest traded U.S. stocks, based on market capitalization.</a:t>
            </a:r>
          </a:p>
          <a:p>
            <a:pPr marL="285750" indent="-285750">
              <a:buClr>
                <a:schemeClr val="bg1"/>
              </a:buClr>
              <a:buFont typeface="Verdana" panose="020B0604030504040204" pitchFamily="34" charset="0"/>
              <a:buChar char="•"/>
            </a:pPr>
            <a:endParaRPr lang="en-US" dirty="0">
              <a:solidFill>
                <a:schemeClr val="bg1"/>
              </a:solidFill>
              <a:latin typeface="+mj-lt"/>
            </a:endParaRPr>
          </a:p>
          <a:p>
            <a:pPr>
              <a:buClr>
                <a:schemeClr val="bg1"/>
              </a:buClr>
            </a:pPr>
            <a:endParaRPr lang="en-US" sz="1400" dirty="0">
              <a:solidFill>
                <a:schemeClr val="bg1"/>
              </a:solidFill>
              <a:latin typeface="+mj-lt"/>
            </a:endParaRPr>
          </a:p>
        </p:txBody>
      </p:sp>
      <p:sp>
        <p:nvSpPr>
          <p:cNvPr id="11" name="TextBox 10">
            <a:extLst>
              <a:ext uri="{FF2B5EF4-FFF2-40B4-BE49-F238E27FC236}">
                <a16:creationId xmlns:a16="http://schemas.microsoft.com/office/drawing/2014/main" id="{35D4D28F-E65F-88E9-553A-DBCA51F974F5}"/>
              </a:ext>
            </a:extLst>
          </p:cNvPr>
          <p:cNvSpPr txBox="1"/>
          <p:nvPr/>
        </p:nvSpPr>
        <p:spPr>
          <a:xfrm>
            <a:off x="181837" y="680583"/>
            <a:ext cx="6124576" cy="400110"/>
          </a:xfrm>
          <a:prstGeom prst="rect">
            <a:avLst/>
          </a:prstGeom>
          <a:noFill/>
        </p:spPr>
        <p:txBody>
          <a:bodyPr wrap="square">
            <a:spAutoFit/>
          </a:bodyPr>
          <a:lstStyle/>
          <a:p>
            <a:r>
              <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In the Russell 3000® Index</a:t>
            </a:r>
            <a:endParaRPr lang="en-US" sz="21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pic>
        <p:nvPicPr>
          <p:cNvPr id="15" name="Picture 14" descr="A gold and blue card with columns&#10;&#10;Description automatically generated">
            <a:extLst>
              <a:ext uri="{FF2B5EF4-FFF2-40B4-BE49-F238E27FC236}">
                <a16:creationId xmlns:a16="http://schemas.microsoft.com/office/drawing/2014/main" id="{10F1EB0D-2B5C-C192-F432-4AD42D647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 y="1239641"/>
            <a:ext cx="5670814" cy="5618359"/>
          </a:xfrm>
          <a:prstGeom prst="rect">
            <a:avLst/>
          </a:prstGeom>
        </p:spPr>
      </p:pic>
    </p:spTree>
    <p:extLst>
      <p:ext uri="{BB962C8B-B14F-4D97-AF65-F5344CB8AC3E}">
        <p14:creationId xmlns:p14="http://schemas.microsoft.com/office/powerpoint/2010/main" val="365738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A Legacy of Creating Shareholder Value</a:t>
            </a:r>
            <a:endParaRPr lang="en-US" dirty="0">
              <a:solidFill>
                <a:schemeClr val="tx1">
                  <a:lumMod val="95000"/>
                  <a:lumOff val="5000"/>
                </a:schemeClr>
              </a:solidFill>
            </a:endParaRPr>
          </a:p>
        </p:txBody>
      </p:sp>
      <p:sp>
        <p:nvSpPr>
          <p:cNvPr id="3" name="Rectangle 2">
            <a:extLst>
              <a:ext uri="{FF2B5EF4-FFF2-40B4-BE49-F238E27FC236}">
                <a16:creationId xmlns:a16="http://schemas.microsoft.com/office/drawing/2014/main" id="{36DCF058-81F0-593A-804E-84B0194CE4D8}"/>
              </a:ext>
            </a:extLst>
          </p:cNvPr>
          <p:cNvSpPr/>
          <p:nvPr/>
        </p:nvSpPr>
        <p:spPr>
          <a:xfrm>
            <a:off x="181837" y="1629388"/>
            <a:ext cx="3166313" cy="5016758"/>
          </a:xfrm>
          <a:prstGeom prst="rect">
            <a:avLst/>
          </a:prstGeom>
        </p:spPr>
        <p:txBody>
          <a:bodyPr wrap="square">
            <a:spAutoFit/>
          </a:bodyPr>
          <a:lstStyle/>
          <a:p>
            <a:pPr marL="285750" indent="-285750">
              <a:buClr>
                <a:schemeClr val="bg1"/>
              </a:buClr>
              <a:buFont typeface="Verdana" panose="020B0604030504040204" pitchFamily="34" charset="0"/>
              <a:buChar char="•"/>
            </a:pPr>
            <a:r>
              <a:rPr lang="en-US" dirty="0">
                <a:solidFill>
                  <a:schemeClr val="bg1"/>
                </a:solidFill>
                <a:latin typeface="+mj-lt"/>
              </a:rPr>
              <a:t>Ranked #20 in the Top 25 Banks in the U.S. by </a:t>
            </a:r>
            <a:r>
              <a:rPr lang="en-US" i="1" dirty="0">
                <a:solidFill>
                  <a:schemeClr val="bg1"/>
                </a:solidFill>
                <a:latin typeface="+mj-lt"/>
              </a:rPr>
              <a:t>Bank Director Magazine. </a:t>
            </a: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r>
              <a:rPr lang="en-US" dirty="0">
                <a:solidFill>
                  <a:schemeClr val="bg1"/>
                </a:solidFill>
                <a:latin typeface="+mj-lt"/>
              </a:rPr>
              <a:t>Also ranked #10 out of 122 banks in </a:t>
            </a:r>
            <a:r>
              <a:rPr lang="en-US">
                <a:solidFill>
                  <a:schemeClr val="bg1"/>
                </a:solidFill>
                <a:latin typeface="+mj-lt"/>
              </a:rPr>
              <a:t>the $2 </a:t>
            </a:r>
            <a:r>
              <a:rPr lang="en-US" dirty="0">
                <a:solidFill>
                  <a:schemeClr val="bg1"/>
                </a:solidFill>
                <a:latin typeface="+mj-lt"/>
              </a:rPr>
              <a:t>billion to $5 billion asset size category, which is up from #71 rank in 2022</a:t>
            </a: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r>
              <a:rPr lang="en-US" dirty="0">
                <a:solidFill>
                  <a:schemeClr val="bg1"/>
                </a:solidFill>
                <a:latin typeface="+mj-lt"/>
              </a:rPr>
              <a:t>Evaluated on profitability, capital adequacy, asset quality, and total shareholder return. </a:t>
            </a:r>
          </a:p>
          <a:p>
            <a:pPr marL="285750" indent="-285750">
              <a:buClr>
                <a:schemeClr val="bg1"/>
              </a:buClr>
              <a:buFont typeface="Verdana" panose="020B0604030504040204" pitchFamily="34" charset="0"/>
              <a:buChar char="•"/>
            </a:pPr>
            <a:endParaRPr lang="en-US" sz="1400" dirty="0">
              <a:solidFill>
                <a:schemeClr val="bg1"/>
              </a:solidFill>
              <a:latin typeface="+mj-lt"/>
            </a:endParaRPr>
          </a:p>
        </p:txBody>
      </p:sp>
      <p:sp>
        <p:nvSpPr>
          <p:cNvPr id="11" name="TextBox 10">
            <a:extLst>
              <a:ext uri="{FF2B5EF4-FFF2-40B4-BE49-F238E27FC236}">
                <a16:creationId xmlns:a16="http://schemas.microsoft.com/office/drawing/2014/main" id="{35D4D28F-E65F-88E9-553A-DBCA51F974F5}"/>
              </a:ext>
            </a:extLst>
          </p:cNvPr>
          <p:cNvSpPr txBox="1"/>
          <p:nvPr/>
        </p:nvSpPr>
        <p:spPr>
          <a:xfrm>
            <a:off x="181837" y="680583"/>
            <a:ext cx="6124576" cy="400110"/>
          </a:xfrm>
          <a:prstGeom prst="rect">
            <a:avLst/>
          </a:prstGeom>
          <a:noFill/>
        </p:spPr>
        <p:txBody>
          <a:bodyPr wrap="square">
            <a:spAutoFit/>
          </a:bodyPr>
          <a:lstStyle/>
          <a:p>
            <a:r>
              <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A Top 25 Best U.S. Bank</a:t>
            </a:r>
            <a:endParaRPr lang="en-US" sz="21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pic>
        <p:nvPicPr>
          <p:cNvPr id="4" name="Picture 3" descr="A gold logo with a laurel wreath&#10;&#10;Description automatically generated">
            <a:extLst>
              <a:ext uri="{FF2B5EF4-FFF2-40B4-BE49-F238E27FC236}">
                <a16:creationId xmlns:a16="http://schemas.microsoft.com/office/drawing/2014/main" id="{A71A38C4-38B5-DBEC-6E14-32B34ADDB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319" y="1239712"/>
            <a:ext cx="5618288" cy="5618288"/>
          </a:xfrm>
          <a:prstGeom prst="rect">
            <a:avLst/>
          </a:prstGeom>
        </p:spPr>
      </p:pic>
    </p:spTree>
    <p:extLst>
      <p:ext uri="{BB962C8B-B14F-4D97-AF65-F5344CB8AC3E}">
        <p14:creationId xmlns:p14="http://schemas.microsoft.com/office/powerpoint/2010/main" val="3245920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A Legacy of Creating Shareholder Value</a:t>
            </a:r>
            <a:endParaRPr lang="en-US" dirty="0">
              <a:solidFill>
                <a:schemeClr val="tx1">
                  <a:lumMod val="95000"/>
                  <a:lumOff val="5000"/>
                </a:schemeClr>
              </a:solidFill>
            </a:endParaRPr>
          </a:p>
        </p:txBody>
      </p:sp>
      <p:sp>
        <p:nvSpPr>
          <p:cNvPr id="3" name="Rectangle 2">
            <a:extLst>
              <a:ext uri="{FF2B5EF4-FFF2-40B4-BE49-F238E27FC236}">
                <a16:creationId xmlns:a16="http://schemas.microsoft.com/office/drawing/2014/main" id="{36DCF058-81F0-593A-804E-84B0194CE4D8}"/>
              </a:ext>
            </a:extLst>
          </p:cNvPr>
          <p:cNvSpPr/>
          <p:nvPr/>
        </p:nvSpPr>
        <p:spPr>
          <a:xfrm>
            <a:off x="5795850" y="2486025"/>
            <a:ext cx="3166313" cy="3354765"/>
          </a:xfrm>
          <a:prstGeom prst="rect">
            <a:avLst/>
          </a:prstGeom>
        </p:spPr>
        <p:txBody>
          <a:bodyPr wrap="square">
            <a:spAutoFit/>
          </a:bodyPr>
          <a:lstStyle/>
          <a:p>
            <a:pPr marL="285750" indent="-285750">
              <a:buClr>
                <a:schemeClr val="bg1"/>
              </a:buClr>
              <a:buFont typeface="Verdana" panose="020B0604030504040204" pitchFamily="34" charset="0"/>
              <a:buChar char="•"/>
            </a:pPr>
            <a:r>
              <a:rPr lang="en-US" dirty="0">
                <a:solidFill>
                  <a:schemeClr val="bg1"/>
                </a:solidFill>
                <a:latin typeface="+mj-lt"/>
              </a:rPr>
              <a:t>Ranked #84 out of 200 banks in the $2 billion to $10 billion asset size category by </a:t>
            </a:r>
            <a:r>
              <a:rPr lang="en-US" i="1" dirty="0">
                <a:solidFill>
                  <a:schemeClr val="bg1"/>
                </a:solidFill>
                <a:latin typeface="+mj-lt"/>
              </a:rPr>
              <a:t>American Banker.</a:t>
            </a: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endParaRPr lang="en-US" dirty="0">
              <a:solidFill>
                <a:schemeClr val="bg1"/>
              </a:solidFill>
              <a:latin typeface="+mj-lt"/>
            </a:endParaRPr>
          </a:p>
          <a:p>
            <a:pPr marL="285750" indent="-285750">
              <a:buClr>
                <a:schemeClr val="bg1"/>
              </a:buClr>
              <a:buFont typeface="Verdana" panose="020B0604030504040204" pitchFamily="34" charset="0"/>
              <a:buChar char="•"/>
            </a:pPr>
            <a:r>
              <a:rPr lang="en-US" dirty="0">
                <a:solidFill>
                  <a:schemeClr val="bg1"/>
                </a:solidFill>
                <a:latin typeface="+mj-lt"/>
              </a:rPr>
              <a:t>Evaluated on profitability, efficiency, capital adequacy, and asset quality based on a 3-year average return. </a:t>
            </a:r>
          </a:p>
          <a:p>
            <a:pPr marL="285750" indent="-285750">
              <a:buClr>
                <a:schemeClr val="bg1"/>
              </a:buClr>
              <a:buFont typeface="Verdana" panose="020B0604030504040204" pitchFamily="34" charset="0"/>
              <a:buChar char="•"/>
            </a:pPr>
            <a:endParaRPr lang="en-US" sz="1400" dirty="0">
              <a:solidFill>
                <a:schemeClr val="bg1"/>
              </a:solidFill>
              <a:latin typeface="+mj-lt"/>
            </a:endParaRPr>
          </a:p>
        </p:txBody>
      </p:sp>
      <p:pic>
        <p:nvPicPr>
          <p:cNvPr id="10" name="Picture 9" descr="A gold logo with text and stars&#10;&#10;Description automatically generated">
            <a:extLst>
              <a:ext uri="{FF2B5EF4-FFF2-40B4-BE49-F238E27FC236}">
                <a16:creationId xmlns:a16="http://schemas.microsoft.com/office/drawing/2014/main" id="{2ABE0ADD-15EE-1766-BBA6-7F19152F8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 y="1239712"/>
            <a:ext cx="5618288" cy="5618288"/>
          </a:xfrm>
          <a:prstGeom prst="rect">
            <a:avLst/>
          </a:prstGeom>
        </p:spPr>
      </p:pic>
      <p:sp>
        <p:nvSpPr>
          <p:cNvPr id="11" name="TextBox 10">
            <a:extLst>
              <a:ext uri="{FF2B5EF4-FFF2-40B4-BE49-F238E27FC236}">
                <a16:creationId xmlns:a16="http://schemas.microsoft.com/office/drawing/2014/main" id="{35D4D28F-E65F-88E9-553A-DBCA51F974F5}"/>
              </a:ext>
            </a:extLst>
          </p:cNvPr>
          <p:cNvSpPr txBox="1"/>
          <p:nvPr/>
        </p:nvSpPr>
        <p:spPr>
          <a:xfrm>
            <a:off x="181837" y="680583"/>
            <a:ext cx="6124576" cy="400110"/>
          </a:xfrm>
          <a:prstGeom prst="rect">
            <a:avLst/>
          </a:prstGeom>
          <a:noFill/>
        </p:spPr>
        <p:txBody>
          <a:bodyPr wrap="square">
            <a:spAutoFit/>
          </a:bodyPr>
          <a:lstStyle/>
          <a:p>
            <a:r>
              <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A Top 100 Performing U.S. Bank</a:t>
            </a:r>
            <a:endParaRPr lang="en-US" sz="21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spTree>
    <p:extLst>
      <p:ext uri="{BB962C8B-B14F-4D97-AF65-F5344CB8AC3E}">
        <p14:creationId xmlns:p14="http://schemas.microsoft.com/office/powerpoint/2010/main" val="23030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2" name="Rectangle 21">
            <a:extLst>
              <a:ext uri="{FF2B5EF4-FFF2-40B4-BE49-F238E27FC236}">
                <a16:creationId xmlns:a16="http://schemas.microsoft.com/office/drawing/2014/main" id="{073410A4-0F7E-802E-A3EF-9C42D47E06C1}"/>
              </a:ext>
            </a:extLst>
          </p:cNvPr>
          <p:cNvSpPr>
            <a:spLocks noChangeArrowheads="1"/>
          </p:cNvSpPr>
          <p:nvPr/>
        </p:nvSpPr>
        <p:spPr bwMode="auto">
          <a:xfrm>
            <a:off x="304800" y="1672264"/>
            <a:ext cx="853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1pPr>
            <a:lvl2pPr marL="742950" indent="-285750">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2pPr>
            <a:lvl3pPr marL="1143000" indent="-228600">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3pPr>
            <a:lvl4pPr marL="1600200" indent="-228600">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4pPr>
            <a:lvl5pPr marL="2057400" indent="-228600">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5pPr>
            <a:lvl6pPr marL="2514600" indent="-228600" eaLnBrk="0" fontAlgn="base" hangingPunct="0">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6pPr>
            <a:lvl7pPr marL="2971800" indent="-228600" eaLnBrk="0" fontAlgn="base" hangingPunct="0">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7pPr>
            <a:lvl8pPr marL="3429000" indent="-228600" eaLnBrk="0" fontAlgn="base" hangingPunct="0">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8pPr>
            <a:lvl9pPr marL="3886200" indent="-228600" eaLnBrk="0" fontAlgn="base" hangingPunct="0">
              <a:lnSpc>
                <a:spcPct val="120000"/>
              </a:lnSpc>
              <a:spcBef>
                <a:spcPct val="50000"/>
              </a:spcBef>
              <a:spcAft>
                <a:spcPct val="30000"/>
              </a:spcAft>
              <a:buClr>
                <a:srgbClr val="44885E"/>
              </a:buClr>
              <a:buFont typeface="Wingdings" panose="05000000000000000000" pitchFamily="2" charset="2"/>
              <a:defRPr sz="1200">
                <a:solidFill>
                  <a:srgbClr val="000000"/>
                </a:solidFill>
                <a:latin typeface="Palatino Linotype" panose="02040502050505030304" pitchFamily="18" charset="0"/>
              </a:defRPr>
            </a:lvl9pPr>
          </a:lstStyle>
          <a:p>
            <a:pPr algn="just">
              <a:lnSpc>
                <a:spcPct val="150000"/>
              </a:lnSpc>
              <a:spcBef>
                <a:spcPts val="600"/>
              </a:spcBef>
              <a:spcAft>
                <a:spcPts val="600"/>
              </a:spcAft>
              <a:buClr>
                <a:srgbClr val="000000"/>
              </a:buClr>
            </a:pPr>
            <a:r>
              <a:rPr lang="en-US" altLang="en-US" sz="950" i="1" dirty="0">
                <a:solidFill>
                  <a:schemeClr val="bg1"/>
                </a:solidFill>
                <a:latin typeface="Verdana" panose="020B0604030504040204" pitchFamily="34" charset="0"/>
              </a:rPr>
              <a:t>The information disclosed in this document includes various forward-looking statements that are made by Norwood Financial Corp. (the “Company”) in reliance upon the safe harbor provisions of the Private Securities Litigation Reform Act of 1995. The words “anticipates,” “projects,” “intends,” “estimates,” “expects,” “believes,” “plans,” “may,” “will,” “should,” “could,” and other similar expressions are intended to identify such forward-looking statements the Company cautions that these forward-looking statements are necessarily speculative and speak only as of the date made, and are subject to numerous assumptions, risks and uncertainties, all of which may change overtime. Actual results could differ materially from such forward-looking statements. Accordingly, you should not place undue reliance on forward-looking statements. The following factors, among others, could cause actual results to differ materially and adversely from such forward-looking statements: changes in the financial services industry and the U.S. and global capital markets, changes in economic conditions nationally, regionally and in the company’s markets, the nature and timing of actions of the Federal Reserve Board and other regulators, the nature and timing of legislation and regulation affecting the financial services industry, government intervention in the U.S. financial system, changes in federal and state tax laws, changes in levels of market interest rates, pricing pressures on loan and deposit products, credit risks of the Company’s lending activities, successful implementation, deployment and upgrades of new and existing technology, systems, services and products, customers’ acceptance of the Company’s products and services, and competition.  Further, given its ongoing and dynamic nature, it is difficult to predict the continuing effects that the COVID-19 pandemic will have on our business and results of operations. The pandemic and related local and national economic disruption may, among other effects, result in a material adverse change for the demand for our products and services; increased levels of loan delinquencies, problem assets and foreclosures; branch disruptions, unavailability of personnel and increased cybersecurity risks as employees work remotely. Any statements made by the Company that are not historical facts should be considered to be forward-looking statements.  The Company cautions that the foregoing list of important factors is not exhaustive. The Company is not obligated to update and does not undertake to update any of its forward looking statements, whether written or oral, that may be made from time to time by or on behalf of the Company or made herein.</a:t>
            </a:r>
          </a:p>
        </p:txBody>
      </p:sp>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Forward Looking Statements &amp; Disclaimers</a:t>
            </a:r>
            <a:endParaRPr lang="en-US" dirty="0">
              <a:solidFill>
                <a:schemeClr val="tx1">
                  <a:lumMod val="95000"/>
                  <a:lumOff val="5000"/>
                </a:schemeClr>
              </a:solidFill>
            </a:endParaRPr>
          </a:p>
        </p:txBody>
      </p:sp>
    </p:spTree>
    <p:extLst>
      <p:ext uri="{BB962C8B-B14F-4D97-AF65-F5344CB8AC3E}">
        <p14:creationId xmlns:p14="http://schemas.microsoft.com/office/powerpoint/2010/main" val="399541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Financial Highlights, Q2 2023</a:t>
            </a:r>
            <a:endParaRPr lang="en-US" dirty="0">
              <a:solidFill>
                <a:schemeClr val="tx1">
                  <a:lumMod val="95000"/>
                  <a:lumOff val="5000"/>
                </a:schemeClr>
              </a:solidFill>
            </a:endParaRPr>
          </a:p>
        </p:txBody>
      </p:sp>
      <p:sp>
        <p:nvSpPr>
          <p:cNvPr id="3" name="TextBox 2">
            <a:extLst>
              <a:ext uri="{FF2B5EF4-FFF2-40B4-BE49-F238E27FC236}">
                <a16:creationId xmlns:a16="http://schemas.microsoft.com/office/drawing/2014/main" id="{3B6AB1CB-323C-30B8-4249-B95B83E5CF6E}"/>
              </a:ext>
            </a:extLst>
          </p:cNvPr>
          <p:cNvSpPr txBox="1"/>
          <p:nvPr/>
        </p:nvSpPr>
        <p:spPr>
          <a:xfrm>
            <a:off x="181837" y="1627131"/>
            <a:ext cx="8780326" cy="3970318"/>
          </a:xfrm>
          <a:prstGeom prst="rect">
            <a:avLst/>
          </a:prstGeom>
          <a:noFill/>
        </p:spPr>
        <p:txBody>
          <a:bodyPr wrap="square">
            <a:spAutoFit/>
          </a:bodyPr>
          <a:lstStyle/>
          <a:p>
            <a:endParaRPr lang="en-US" sz="1800" b="1" dirty="0">
              <a:solidFill>
                <a:srgbClr val="47BDFF"/>
              </a:solidFill>
              <a:latin typeface="Verdana" panose="020B0604030504040204" pitchFamily="34" charset="0"/>
              <a:ea typeface="Verdana" panose="020B0604030504040204" pitchFamily="34" charset="0"/>
            </a:endParaRPr>
          </a:p>
          <a:p>
            <a:r>
              <a:rPr lang="en-US" sz="1800" b="1" dirty="0">
                <a:solidFill>
                  <a:srgbClr val="47BDFF"/>
                </a:solidFill>
                <a:latin typeface="Verdana" panose="020B0604030504040204" pitchFamily="34" charset="0"/>
                <a:ea typeface="Verdana" panose="020B0604030504040204" pitchFamily="34" charset="0"/>
              </a:rPr>
              <a:t>Total Assets of $2.1 billion</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$75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$95 million in 2023		</a:t>
            </a:r>
          </a:p>
          <a:p>
            <a:endParaRPr lang="en-US" sz="1800" b="1" dirty="0">
              <a:solidFill>
                <a:schemeClr val="bg1"/>
              </a:solidFill>
              <a:latin typeface="Verdana" panose="020B0604030504040204" pitchFamily="34" charset="0"/>
              <a:ea typeface="Verdana" panose="020B0604030504040204" pitchFamily="34" charset="0"/>
            </a:endParaRPr>
          </a:p>
          <a:p>
            <a:endParaRPr lang="en-US" sz="1800" b="1" dirty="0">
              <a:solidFill>
                <a:schemeClr val="bg1"/>
              </a:solidFill>
              <a:latin typeface="Verdana" panose="020B0604030504040204" pitchFamily="34" charset="0"/>
              <a:ea typeface="Verdana" panose="020B0604030504040204" pitchFamily="34" charset="0"/>
            </a:endParaRPr>
          </a:p>
          <a:p>
            <a:r>
              <a:rPr lang="en-US" b="1" dirty="0">
                <a:solidFill>
                  <a:srgbClr val="47BDFF"/>
                </a:solidFill>
                <a:latin typeface="Verdana" panose="020B0604030504040204" pitchFamily="34" charset="0"/>
                <a:ea typeface="Verdana" panose="020B0604030504040204" pitchFamily="34" charset="0"/>
              </a:rPr>
              <a:t>Total Loans of $1.6 billion</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$173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$104 million in 2023</a:t>
            </a:r>
          </a:p>
          <a:p>
            <a:pPr marL="742950" lvl="1" indent="-285750">
              <a:buFont typeface="Arial" panose="020B0604020202020204" pitchFamily="34" charset="0"/>
              <a:buChar char="•"/>
            </a:pPr>
            <a:endParaRPr lang="en-US" b="1" dirty="0">
              <a:solidFill>
                <a:schemeClr val="bg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US" b="1" dirty="0">
              <a:solidFill>
                <a:schemeClr val="bg1"/>
              </a:solidFill>
              <a:latin typeface="Verdana" panose="020B0604030504040204" pitchFamily="34" charset="0"/>
              <a:ea typeface="Verdana" panose="020B0604030504040204" pitchFamily="34" charset="0"/>
            </a:endParaRPr>
          </a:p>
          <a:p>
            <a:r>
              <a:rPr lang="en-US" sz="1800" b="1" dirty="0">
                <a:solidFill>
                  <a:srgbClr val="47BDFF"/>
                </a:solidFill>
                <a:latin typeface="Verdana" panose="020B0604030504040204" pitchFamily="34" charset="0"/>
                <a:ea typeface="Verdana" panose="020B0604030504040204" pitchFamily="34" charset="0"/>
              </a:rPr>
              <a:t>Total Deposits of $1.7 billion</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Decrease of $68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$4 million in 2023</a:t>
            </a:r>
          </a:p>
        </p:txBody>
      </p:sp>
      <p:sp>
        <p:nvSpPr>
          <p:cNvPr id="6" name="TextBox 5">
            <a:extLst>
              <a:ext uri="{FF2B5EF4-FFF2-40B4-BE49-F238E27FC236}">
                <a16:creationId xmlns:a16="http://schemas.microsoft.com/office/drawing/2014/main" id="{A4282F80-CB3D-4328-7A87-6F465FAE3BB0}"/>
              </a:ext>
            </a:extLst>
          </p:cNvPr>
          <p:cNvSpPr txBox="1"/>
          <p:nvPr/>
        </p:nvSpPr>
        <p:spPr>
          <a:xfrm>
            <a:off x="181837" y="687527"/>
            <a:ext cx="4572000" cy="461665"/>
          </a:xfrm>
          <a:prstGeom prst="rect">
            <a:avLst/>
          </a:prstGeom>
          <a:noFill/>
        </p:spPr>
        <p:txBody>
          <a:bodyPr wrap="square">
            <a:spAutoFit/>
          </a:bodyPr>
          <a:lstStyle/>
          <a:p>
            <a:r>
              <a:rPr lang="en-US" sz="24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Balance Sheet</a:t>
            </a:r>
            <a:endPar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spTree>
    <p:extLst>
      <p:ext uri="{BB962C8B-B14F-4D97-AF65-F5344CB8AC3E}">
        <p14:creationId xmlns:p14="http://schemas.microsoft.com/office/powerpoint/2010/main" val="82028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Financial Highlights, Q2 2023</a:t>
            </a:r>
            <a:endParaRPr lang="en-US" dirty="0">
              <a:solidFill>
                <a:schemeClr val="tx1">
                  <a:lumMod val="95000"/>
                  <a:lumOff val="5000"/>
                </a:schemeClr>
              </a:solidFill>
            </a:endParaRPr>
          </a:p>
        </p:txBody>
      </p:sp>
      <p:sp>
        <p:nvSpPr>
          <p:cNvPr id="3" name="TextBox 2">
            <a:extLst>
              <a:ext uri="{FF2B5EF4-FFF2-40B4-BE49-F238E27FC236}">
                <a16:creationId xmlns:a16="http://schemas.microsoft.com/office/drawing/2014/main" id="{3B6AB1CB-323C-30B8-4249-B95B83E5CF6E}"/>
              </a:ext>
            </a:extLst>
          </p:cNvPr>
          <p:cNvSpPr txBox="1"/>
          <p:nvPr/>
        </p:nvSpPr>
        <p:spPr>
          <a:xfrm>
            <a:off x="181837" y="1627131"/>
            <a:ext cx="8780326" cy="3970318"/>
          </a:xfrm>
          <a:prstGeom prst="rect">
            <a:avLst/>
          </a:prstGeom>
          <a:noFill/>
        </p:spPr>
        <p:txBody>
          <a:bodyPr wrap="square">
            <a:spAutoFit/>
          </a:bodyPr>
          <a:lstStyle/>
          <a:p>
            <a:endParaRPr lang="en-US" b="1" dirty="0">
              <a:solidFill>
                <a:srgbClr val="47BDFF"/>
              </a:solidFill>
              <a:latin typeface="Verdana" panose="020B0604030504040204" pitchFamily="34" charset="0"/>
              <a:ea typeface="Verdana" panose="020B0604030504040204" pitchFamily="34" charset="0"/>
            </a:endParaRPr>
          </a:p>
          <a:p>
            <a:r>
              <a:rPr lang="en-US" sz="1800" b="1" dirty="0">
                <a:solidFill>
                  <a:srgbClr val="47BDFF"/>
                </a:solidFill>
                <a:latin typeface="Verdana" panose="020B0604030504040204" pitchFamily="34" charset="0"/>
                <a:ea typeface="Verdana" panose="020B0604030504040204" pitchFamily="34" charset="0"/>
              </a:rPr>
              <a:t>Commercial Loans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$62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$46 million in 2023		</a:t>
            </a:r>
          </a:p>
          <a:p>
            <a:endParaRPr lang="en-US" sz="1800" b="1" dirty="0">
              <a:solidFill>
                <a:schemeClr val="bg1"/>
              </a:solidFill>
              <a:latin typeface="Verdana" panose="020B0604030504040204" pitchFamily="34" charset="0"/>
              <a:ea typeface="Verdana" panose="020B0604030504040204" pitchFamily="34" charset="0"/>
            </a:endParaRPr>
          </a:p>
          <a:p>
            <a:endParaRPr lang="en-US" sz="1800" b="1" dirty="0">
              <a:solidFill>
                <a:schemeClr val="bg1"/>
              </a:solidFill>
              <a:latin typeface="Verdana" panose="020B0604030504040204" pitchFamily="34" charset="0"/>
              <a:ea typeface="Verdana" panose="020B0604030504040204" pitchFamily="34" charset="0"/>
            </a:endParaRPr>
          </a:p>
          <a:p>
            <a:r>
              <a:rPr lang="en-US" b="1" dirty="0">
                <a:solidFill>
                  <a:srgbClr val="47BDFF"/>
                </a:solidFill>
                <a:latin typeface="Verdana" panose="020B0604030504040204" pitchFamily="34" charset="0"/>
                <a:ea typeface="Verdana" panose="020B0604030504040204" pitchFamily="34" charset="0"/>
              </a:rPr>
              <a:t>Consumer Loans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$96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$50 million in 2023</a:t>
            </a:r>
          </a:p>
          <a:p>
            <a:pPr marL="742950" lvl="1" indent="-285750">
              <a:buFont typeface="Arial" panose="020B0604020202020204" pitchFamily="34" charset="0"/>
              <a:buChar char="•"/>
            </a:pPr>
            <a:endParaRPr lang="en-US" b="1" dirty="0">
              <a:solidFill>
                <a:schemeClr val="bg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US" b="1" dirty="0">
              <a:solidFill>
                <a:schemeClr val="bg1"/>
              </a:solidFill>
              <a:latin typeface="Verdana" panose="020B0604030504040204" pitchFamily="34" charset="0"/>
              <a:ea typeface="Verdana" panose="020B0604030504040204" pitchFamily="34" charset="0"/>
            </a:endParaRPr>
          </a:p>
          <a:p>
            <a:r>
              <a:rPr lang="en-US" sz="1800" b="1" dirty="0">
                <a:solidFill>
                  <a:srgbClr val="47BDFF"/>
                </a:solidFill>
                <a:latin typeface="Verdana" panose="020B0604030504040204" pitchFamily="34" charset="0"/>
                <a:ea typeface="Verdana" panose="020B0604030504040204" pitchFamily="34" charset="0"/>
              </a:rPr>
              <a:t>Residential Mortgages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$15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$8 million in 2023</a:t>
            </a:r>
          </a:p>
        </p:txBody>
      </p:sp>
      <p:sp>
        <p:nvSpPr>
          <p:cNvPr id="2" name="TextBox 1">
            <a:extLst>
              <a:ext uri="{FF2B5EF4-FFF2-40B4-BE49-F238E27FC236}">
                <a16:creationId xmlns:a16="http://schemas.microsoft.com/office/drawing/2014/main" id="{F6714784-7772-13BD-7A75-BC22BAFA90F1}"/>
              </a:ext>
            </a:extLst>
          </p:cNvPr>
          <p:cNvSpPr txBox="1"/>
          <p:nvPr/>
        </p:nvSpPr>
        <p:spPr>
          <a:xfrm>
            <a:off x="181837" y="702786"/>
            <a:ext cx="4572000" cy="461665"/>
          </a:xfrm>
          <a:prstGeom prst="rect">
            <a:avLst/>
          </a:prstGeom>
          <a:noFill/>
        </p:spPr>
        <p:txBody>
          <a:bodyPr wrap="square">
            <a:spAutoFit/>
          </a:bodyPr>
          <a:lstStyle/>
          <a:p>
            <a:r>
              <a:rPr lang="en-US" sz="24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Loan Portfolio</a:t>
            </a:r>
            <a:endPar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spTree>
    <p:extLst>
      <p:ext uri="{BB962C8B-B14F-4D97-AF65-F5344CB8AC3E}">
        <p14:creationId xmlns:p14="http://schemas.microsoft.com/office/powerpoint/2010/main" val="334752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Financial Highlights, Q2 2023</a:t>
            </a:r>
            <a:endParaRPr lang="en-US" dirty="0">
              <a:solidFill>
                <a:schemeClr val="tx1">
                  <a:lumMod val="95000"/>
                  <a:lumOff val="5000"/>
                </a:schemeClr>
              </a:solidFill>
            </a:endParaRPr>
          </a:p>
        </p:txBody>
      </p:sp>
      <p:sp>
        <p:nvSpPr>
          <p:cNvPr id="3" name="TextBox 2">
            <a:extLst>
              <a:ext uri="{FF2B5EF4-FFF2-40B4-BE49-F238E27FC236}">
                <a16:creationId xmlns:a16="http://schemas.microsoft.com/office/drawing/2014/main" id="{3B6AB1CB-323C-30B8-4249-B95B83E5CF6E}"/>
              </a:ext>
            </a:extLst>
          </p:cNvPr>
          <p:cNvSpPr txBox="1"/>
          <p:nvPr/>
        </p:nvSpPr>
        <p:spPr>
          <a:xfrm>
            <a:off x="181837" y="1627131"/>
            <a:ext cx="8780326" cy="3970318"/>
          </a:xfrm>
          <a:prstGeom prst="rect">
            <a:avLst/>
          </a:prstGeom>
          <a:noFill/>
        </p:spPr>
        <p:txBody>
          <a:bodyPr wrap="square">
            <a:spAutoFit/>
          </a:bodyPr>
          <a:lstStyle/>
          <a:p>
            <a:endParaRPr lang="en-US" sz="1800" b="1" dirty="0">
              <a:solidFill>
                <a:srgbClr val="47BDFF"/>
              </a:solidFill>
              <a:latin typeface="Verdana" panose="020B0604030504040204" pitchFamily="34" charset="0"/>
              <a:ea typeface="Verdana" panose="020B0604030504040204" pitchFamily="34" charset="0"/>
            </a:endParaRPr>
          </a:p>
          <a:p>
            <a:r>
              <a:rPr lang="en-US" sz="1800" b="1" dirty="0">
                <a:solidFill>
                  <a:srgbClr val="47BDFF"/>
                </a:solidFill>
                <a:latin typeface="Verdana" panose="020B0604030504040204" pitchFamily="34" charset="0"/>
                <a:ea typeface="Verdana" panose="020B0604030504040204" pitchFamily="34" charset="0"/>
              </a:rPr>
              <a:t>Demand Deposits </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Decrease of $18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Decrease of $9 million in 2023		</a:t>
            </a:r>
          </a:p>
          <a:p>
            <a:endParaRPr lang="en-US" sz="1800" b="1" dirty="0">
              <a:solidFill>
                <a:schemeClr val="bg1"/>
              </a:solidFill>
              <a:latin typeface="Verdana" panose="020B0604030504040204" pitchFamily="34" charset="0"/>
              <a:ea typeface="Verdana" panose="020B0604030504040204" pitchFamily="34" charset="0"/>
            </a:endParaRPr>
          </a:p>
          <a:p>
            <a:endParaRPr lang="en-US" sz="1800" b="1" dirty="0">
              <a:solidFill>
                <a:schemeClr val="bg1"/>
              </a:solidFill>
              <a:latin typeface="Verdana" panose="020B0604030504040204" pitchFamily="34" charset="0"/>
              <a:ea typeface="Verdana" panose="020B0604030504040204" pitchFamily="34" charset="0"/>
            </a:endParaRPr>
          </a:p>
          <a:p>
            <a:r>
              <a:rPr lang="en-US" b="1" dirty="0">
                <a:solidFill>
                  <a:srgbClr val="47BDFF"/>
                </a:solidFill>
                <a:latin typeface="Verdana" panose="020B0604030504040204" pitchFamily="34" charset="0"/>
                <a:ea typeface="Verdana" panose="020B0604030504040204" pitchFamily="34" charset="0"/>
              </a:rPr>
              <a:t>NOW, Money Market, Savings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Decrease of $169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Decrease of $95 million in 2023</a:t>
            </a:r>
          </a:p>
          <a:p>
            <a:pPr marL="742950" lvl="1" indent="-285750">
              <a:buFont typeface="Arial" panose="020B0604020202020204" pitchFamily="34" charset="0"/>
              <a:buChar char="•"/>
            </a:pPr>
            <a:endParaRPr lang="en-US" b="1" dirty="0">
              <a:solidFill>
                <a:schemeClr val="bg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endParaRPr lang="en-US" b="1" dirty="0">
              <a:solidFill>
                <a:schemeClr val="bg1"/>
              </a:solidFill>
              <a:latin typeface="Verdana" panose="020B0604030504040204" pitchFamily="34" charset="0"/>
              <a:ea typeface="Verdana" panose="020B0604030504040204" pitchFamily="34" charset="0"/>
            </a:endParaRPr>
          </a:p>
          <a:p>
            <a:r>
              <a:rPr lang="en-US" sz="1800" b="1" dirty="0">
                <a:solidFill>
                  <a:srgbClr val="47BDFF"/>
                </a:solidFill>
                <a:latin typeface="Verdana" panose="020B0604030504040204" pitchFamily="34" charset="0"/>
                <a:ea typeface="Verdana" panose="020B0604030504040204" pitchFamily="34" charset="0"/>
              </a:rPr>
              <a:t>CD’s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$119 million over last twelve months</a:t>
            </a:r>
          </a:p>
          <a:p>
            <a:pPr marL="742950" lvl="1" indent="-285750">
              <a:buFont typeface="Arial" panose="020B0604020202020204" pitchFamily="34" charset="0"/>
              <a:buChar char="•"/>
            </a:pPr>
            <a:r>
              <a:rPr lang="en-US" b="1" dirty="0">
                <a:solidFill>
                  <a:schemeClr val="bg1"/>
                </a:solidFill>
                <a:latin typeface="Verdana" panose="020B0604030504040204" pitchFamily="34" charset="0"/>
                <a:ea typeface="Verdana" panose="020B0604030504040204" pitchFamily="34" charset="0"/>
              </a:rPr>
              <a:t>Increase of $108 million in 2023</a:t>
            </a:r>
          </a:p>
        </p:txBody>
      </p:sp>
      <p:sp>
        <p:nvSpPr>
          <p:cNvPr id="2" name="TextBox 1">
            <a:extLst>
              <a:ext uri="{FF2B5EF4-FFF2-40B4-BE49-F238E27FC236}">
                <a16:creationId xmlns:a16="http://schemas.microsoft.com/office/drawing/2014/main" id="{F473B5CD-7D89-BD7E-B030-95733E79FFA0}"/>
              </a:ext>
            </a:extLst>
          </p:cNvPr>
          <p:cNvSpPr txBox="1"/>
          <p:nvPr/>
        </p:nvSpPr>
        <p:spPr>
          <a:xfrm>
            <a:off x="181837" y="687527"/>
            <a:ext cx="4572000" cy="461665"/>
          </a:xfrm>
          <a:prstGeom prst="rect">
            <a:avLst/>
          </a:prstGeom>
          <a:noFill/>
        </p:spPr>
        <p:txBody>
          <a:bodyPr wrap="square">
            <a:spAutoFit/>
          </a:bodyPr>
          <a:lstStyle/>
          <a:p>
            <a:r>
              <a:rPr lang="en-US" sz="24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Deposits</a:t>
            </a:r>
            <a:endPar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spTree>
    <p:extLst>
      <p:ext uri="{BB962C8B-B14F-4D97-AF65-F5344CB8AC3E}">
        <p14:creationId xmlns:p14="http://schemas.microsoft.com/office/powerpoint/2010/main" val="76002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Financial Highlights, Q2 2023</a:t>
            </a:r>
            <a:endParaRPr lang="en-US" dirty="0">
              <a:solidFill>
                <a:schemeClr val="tx1">
                  <a:lumMod val="95000"/>
                  <a:lumOff val="5000"/>
                </a:schemeClr>
              </a:solidFill>
            </a:endParaRPr>
          </a:p>
        </p:txBody>
      </p:sp>
      <p:graphicFrame>
        <p:nvGraphicFramePr>
          <p:cNvPr id="8" name="Chart 7">
            <a:extLst>
              <a:ext uri="{FF2B5EF4-FFF2-40B4-BE49-F238E27FC236}">
                <a16:creationId xmlns:a16="http://schemas.microsoft.com/office/drawing/2014/main" id="{A6D90857-14AA-DDCC-A8BC-967B2E1636B5}"/>
              </a:ext>
            </a:extLst>
          </p:cNvPr>
          <p:cNvGraphicFramePr/>
          <p:nvPr>
            <p:extLst>
              <p:ext uri="{D42A27DB-BD31-4B8C-83A1-F6EECF244321}">
                <p14:modId xmlns:p14="http://schemas.microsoft.com/office/powerpoint/2010/main" val="3344201625"/>
              </p:ext>
            </p:extLst>
          </p:nvPr>
        </p:nvGraphicFramePr>
        <p:xfrm>
          <a:off x="547687" y="1335714"/>
          <a:ext cx="8048625" cy="53657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20C71F2-1803-6A43-F289-8BD2A8ED342B}"/>
              </a:ext>
            </a:extLst>
          </p:cNvPr>
          <p:cNvSpPr txBox="1"/>
          <p:nvPr/>
        </p:nvSpPr>
        <p:spPr>
          <a:xfrm>
            <a:off x="2805870" y="4581525"/>
            <a:ext cx="944489" cy="369332"/>
          </a:xfrm>
          <a:prstGeom prst="rect">
            <a:avLst/>
          </a:prstGeom>
          <a:noFill/>
        </p:spPr>
        <p:txBody>
          <a:bodyPr wrap="none" rtlCol="0">
            <a:spAutoFit/>
          </a:bodyPr>
          <a:lstStyle/>
          <a:p>
            <a:r>
              <a:rPr lang="en-US" dirty="0">
                <a:solidFill>
                  <a:schemeClr val="bg1"/>
                </a:solidFill>
              </a:rPr>
              <a:t>$24,915</a:t>
            </a:r>
          </a:p>
        </p:txBody>
      </p:sp>
      <p:sp>
        <p:nvSpPr>
          <p:cNvPr id="11" name="TextBox 10">
            <a:extLst>
              <a:ext uri="{FF2B5EF4-FFF2-40B4-BE49-F238E27FC236}">
                <a16:creationId xmlns:a16="http://schemas.microsoft.com/office/drawing/2014/main" id="{E6675E15-41B2-EC2B-7428-313C63389A82}"/>
              </a:ext>
            </a:extLst>
          </p:cNvPr>
          <p:cNvSpPr txBox="1"/>
          <p:nvPr/>
        </p:nvSpPr>
        <p:spPr>
          <a:xfrm>
            <a:off x="4410075" y="1971675"/>
            <a:ext cx="944489" cy="369332"/>
          </a:xfrm>
          <a:prstGeom prst="rect">
            <a:avLst/>
          </a:prstGeom>
          <a:noFill/>
        </p:spPr>
        <p:txBody>
          <a:bodyPr wrap="none" rtlCol="0">
            <a:spAutoFit/>
          </a:bodyPr>
          <a:lstStyle/>
          <a:p>
            <a:r>
              <a:rPr lang="en-US" dirty="0">
                <a:solidFill>
                  <a:schemeClr val="bg1"/>
                </a:solidFill>
              </a:rPr>
              <a:t>$29,233</a:t>
            </a:r>
          </a:p>
        </p:txBody>
      </p:sp>
      <p:sp>
        <p:nvSpPr>
          <p:cNvPr id="12" name="TextBox 11">
            <a:extLst>
              <a:ext uri="{FF2B5EF4-FFF2-40B4-BE49-F238E27FC236}">
                <a16:creationId xmlns:a16="http://schemas.microsoft.com/office/drawing/2014/main" id="{C42311B0-DE33-F870-BAB2-773B99255073}"/>
              </a:ext>
            </a:extLst>
          </p:cNvPr>
          <p:cNvSpPr txBox="1"/>
          <p:nvPr/>
        </p:nvSpPr>
        <p:spPr>
          <a:xfrm>
            <a:off x="6008542" y="4766191"/>
            <a:ext cx="944489" cy="369332"/>
          </a:xfrm>
          <a:prstGeom prst="rect">
            <a:avLst/>
          </a:prstGeom>
          <a:noFill/>
        </p:spPr>
        <p:txBody>
          <a:bodyPr wrap="none" rtlCol="0">
            <a:spAutoFit/>
          </a:bodyPr>
          <a:lstStyle/>
          <a:p>
            <a:r>
              <a:rPr lang="en-US" dirty="0">
                <a:solidFill>
                  <a:schemeClr val="bg1"/>
                </a:solidFill>
              </a:rPr>
              <a:t>$24,570</a:t>
            </a:r>
          </a:p>
        </p:txBody>
      </p:sp>
      <p:sp>
        <p:nvSpPr>
          <p:cNvPr id="13" name="TextBox 12">
            <a:extLst>
              <a:ext uri="{FF2B5EF4-FFF2-40B4-BE49-F238E27FC236}">
                <a16:creationId xmlns:a16="http://schemas.microsoft.com/office/drawing/2014/main" id="{86532722-6DD4-9F81-7FC3-343790832914}"/>
              </a:ext>
            </a:extLst>
          </p:cNvPr>
          <p:cNvSpPr txBox="1"/>
          <p:nvPr/>
        </p:nvSpPr>
        <p:spPr>
          <a:xfrm>
            <a:off x="181837" y="687527"/>
            <a:ext cx="4572000" cy="461665"/>
          </a:xfrm>
          <a:prstGeom prst="rect">
            <a:avLst/>
          </a:prstGeom>
          <a:noFill/>
        </p:spPr>
        <p:txBody>
          <a:bodyPr wrap="square">
            <a:spAutoFit/>
          </a:bodyPr>
          <a:lstStyle/>
          <a:p>
            <a:r>
              <a:rPr lang="en-US" sz="24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Net Income</a:t>
            </a:r>
            <a:endPar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sp>
        <p:nvSpPr>
          <p:cNvPr id="2" name="TextBox 1">
            <a:extLst>
              <a:ext uri="{FF2B5EF4-FFF2-40B4-BE49-F238E27FC236}">
                <a16:creationId xmlns:a16="http://schemas.microsoft.com/office/drawing/2014/main" id="{7846883F-260E-138C-E480-59AF4E8CF5A6}"/>
              </a:ext>
            </a:extLst>
          </p:cNvPr>
          <p:cNvSpPr txBox="1"/>
          <p:nvPr/>
        </p:nvSpPr>
        <p:spPr>
          <a:xfrm>
            <a:off x="463556" y="6520467"/>
            <a:ext cx="1460656" cy="261610"/>
          </a:xfrm>
          <a:prstGeom prst="rect">
            <a:avLst/>
          </a:prstGeom>
          <a:noFill/>
        </p:spPr>
        <p:txBody>
          <a:bodyPr wrap="none" rtlCol="0">
            <a:spAutoFit/>
          </a:bodyPr>
          <a:lstStyle/>
          <a:p>
            <a:r>
              <a:rPr lang="en-US" sz="1100" dirty="0">
                <a:solidFill>
                  <a:schemeClr val="bg1"/>
                </a:solidFill>
              </a:rPr>
              <a:t>*6 months Annualized</a:t>
            </a:r>
          </a:p>
        </p:txBody>
      </p:sp>
    </p:spTree>
    <p:extLst>
      <p:ext uri="{BB962C8B-B14F-4D97-AF65-F5344CB8AC3E}">
        <p14:creationId xmlns:p14="http://schemas.microsoft.com/office/powerpoint/2010/main" val="180576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Financial Highlights, Q2 2023</a:t>
            </a:r>
            <a:endParaRPr lang="en-US" dirty="0">
              <a:solidFill>
                <a:schemeClr val="tx1">
                  <a:lumMod val="95000"/>
                  <a:lumOff val="5000"/>
                </a:schemeClr>
              </a:solidFill>
            </a:endParaRPr>
          </a:p>
        </p:txBody>
      </p:sp>
      <p:graphicFrame>
        <p:nvGraphicFramePr>
          <p:cNvPr id="2" name="Table 3">
            <a:extLst>
              <a:ext uri="{FF2B5EF4-FFF2-40B4-BE49-F238E27FC236}">
                <a16:creationId xmlns:a16="http://schemas.microsoft.com/office/drawing/2014/main" id="{66364E14-5FD9-78C1-E970-4C2B7DB042AA}"/>
              </a:ext>
            </a:extLst>
          </p:cNvPr>
          <p:cNvGraphicFramePr>
            <a:graphicFrameLocks noGrp="1"/>
          </p:cNvGraphicFramePr>
          <p:nvPr>
            <p:extLst>
              <p:ext uri="{D42A27DB-BD31-4B8C-83A1-F6EECF244321}">
                <p14:modId xmlns:p14="http://schemas.microsoft.com/office/powerpoint/2010/main" val="2250409152"/>
              </p:ext>
            </p:extLst>
          </p:nvPr>
        </p:nvGraphicFramePr>
        <p:xfrm>
          <a:off x="886962" y="1488114"/>
          <a:ext cx="7150216" cy="5156200"/>
        </p:xfrm>
        <a:graphic>
          <a:graphicData uri="http://schemas.openxmlformats.org/drawingml/2006/table">
            <a:tbl>
              <a:tblPr firstRow="1" bandRow="1">
                <a:tableStyleId>{F5AB1C69-6EDB-4FF4-983F-18BD219EF322}</a:tableStyleId>
              </a:tblPr>
              <a:tblGrid>
                <a:gridCol w="2328106">
                  <a:extLst>
                    <a:ext uri="{9D8B030D-6E8A-4147-A177-3AD203B41FA5}">
                      <a16:colId xmlns:a16="http://schemas.microsoft.com/office/drawing/2014/main" val="4194974490"/>
                    </a:ext>
                  </a:extLst>
                </a:gridCol>
                <a:gridCol w="2411055">
                  <a:extLst>
                    <a:ext uri="{9D8B030D-6E8A-4147-A177-3AD203B41FA5}">
                      <a16:colId xmlns:a16="http://schemas.microsoft.com/office/drawing/2014/main" val="2551625288"/>
                    </a:ext>
                  </a:extLst>
                </a:gridCol>
                <a:gridCol w="2411055">
                  <a:extLst>
                    <a:ext uri="{9D8B030D-6E8A-4147-A177-3AD203B41FA5}">
                      <a16:colId xmlns:a16="http://schemas.microsoft.com/office/drawing/2014/main" val="241111347"/>
                    </a:ext>
                  </a:extLst>
                </a:gridCol>
              </a:tblGrid>
              <a:tr h="370840">
                <a:tc>
                  <a:txBody>
                    <a:bodyPr/>
                    <a:lstStyle/>
                    <a:p>
                      <a:pPr algn="ctr"/>
                      <a:endParaRPr lang="en-US" dirty="0"/>
                    </a:p>
                  </a:txBody>
                  <a:tcPr/>
                </a:tc>
                <a:tc>
                  <a:txBody>
                    <a:bodyPr/>
                    <a:lstStyle/>
                    <a:p>
                      <a:pPr algn="ctr"/>
                      <a:r>
                        <a:rPr lang="en-US" dirty="0"/>
                        <a:t>WAYNE BANK</a:t>
                      </a:r>
                    </a:p>
                  </a:txBody>
                  <a:tcPr/>
                </a:tc>
                <a:tc>
                  <a:txBody>
                    <a:bodyPr/>
                    <a:lstStyle/>
                    <a:p>
                      <a:pPr algn="ctr"/>
                      <a:r>
                        <a:rPr lang="en-US" dirty="0"/>
                        <a:t>NATIONAL PEER</a:t>
                      </a:r>
                    </a:p>
                  </a:txBody>
                  <a:tcPr/>
                </a:tc>
                <a:extLst>
                  <a:ext uri="{0D108BD9-81ED-4DB2-BD59-A6C34878D82A}">
                    <a16:rowId xmlns:a16="http://schemas.microsoft.com/office/drawing/2014/main" val="2653370805"/>
                  </a:ext>
                </a:extLst>
              </a:tr>
              <a:tr h="370840">
                <a:tc>
                  <a:txBody>
                    <a:bodyPr/>
                    <a:lstStyle/>
                    <a:p>
                      <a:r>
                        <a:rPr lang="en-US" b="1" dirty="0"/>
                        <a:t>Return on Assets</a:t>
                      </a:r>
                      <a:endParaRPr lang="en-US" b="1" dirty="0">
                        <a:latin typeface="Gotham" panose="02000604030000020004" pitchFamily="50" charset="0"/>
                      </a:endParaRPr>
                    </a:p>
                  </a:txBody>
                  <a:tcPr/>
                </a:tc>
                <a:tc>
                  <a:txBody>
                    <a:bodyPr/>
                    <a:lstStyle/>
                    <a:p>
                      <a:pPr algn="ctr"/>
                      <a:r>
                        <a:rPr lang="en-US" b="1" dirty="0"/>
                        <a:t>1.09%</a:t>
                      </a:r>
                      <a:endParaRPr lang="en-US" b="1" dirty="0">
                        <a:latin typeface="Gotham" panose="02000604030000020004" pitchFamily="50" charset="0"/>
                      </a:endParaRPr>
                    </a:p>
                  </a:txBody>
                  <a:tcPr/>
                </a:tc>
                <a:tc>
                  <a:txBody>
                    <a:bodyPr/>
                    <a:lstStyle/>
                    <a:p>
                      <a:pPr algn="ctr"/>
                      <a:r>
                        <a:rPr lang="en-US" b="1" dirty="0"/>
                        <a:t>1.12%</a:t>
                      </a:r>
                      <a:endParaRPr lang="en-US" b="1" dirty="0">
                        <a:latin typeface="Gotham" panose="02000604030000020004" pitchFamily="50" charset="0"/>
                      </a:endParaRPr>
                    </a:p>
                  </a:txBody>
                  <a:tcPr/>
                </a:tc>
                <a:extLst>
                  <a:ext uri="{0D108BD9-81ED-4DB2-BD59-A6C34878D82A}">
                    <a16:rowId xmlns:a16="http://schemas.microsoft.com/office/drawing/2014/main" val="43067476"/>
                  </a:ext>
                </a:extLst>
              </a:tr>
              <a:tr h="370840">
                <a:tc>
                  <a:txBody>
                    <a:bodyPr/>
                    <a:lstStyle/>
                    <a:p>
                      <a:r>
                        <a:rPr lang="en-US" b="1" dirty="0"/>
                        <a:t>Return on Equity</a:t>
                      </a:r>
                      <a:endParaRPr lang="en-US" b="1" dirty="0">
                        <a:latin typeface="Gotham" panose="02000604030000020004" pitchFamily="50" charset="0"/>
                      </a:endParaRPr>
                    </a:p>
                  </a:txBody>
                  <a:tcPr/>
                </a:tc>
                <a:tc>
                  <a:txBody>
                    <a:bodyPr/>
                    <a:lstStyle/>
                    <a:p>
                      <a:pPr algn="ctr"/>
                      <a:r>
                        <a:rPr lang="en-US" b="1" dirty="0"/>
                        <a:t>13.90%</a:t>
                      </a:r>
                      <a:endParaRPr lang="en-US" b="1" dirty="0">
                        <a:latin typeface="Gotham" panose="02000604030000020004" pitchFamily="50" charset="0"/>
                      </a:endParaRPr>
                    </a:p>
                  </a:txBody>
                  <a:tcPr/>
                </a:tc>
                <a:tc>
                  <a:txBody>
                    <a:bodyPr/>
                    <a:lstStyle/>
                    <a:p>
                      <a:pPr algn="ctr"/>
                      <a:r>
                        <a:rPr lang="en-US" b="1" dirty="0"/>
                        <a:t>12.97%</a:t>
                      </a:r>
                      <a:endParaRPr lang="en-US" b="1" dirty="0">
                        <a:latin typeface="Gotham" panose="02000604030000020004" pitchFamily="50" charset="0"/>
                      </a:endParaRPr>
                    </a:p>
                  </a:txBody>
                  <a:tcPr/>
                </a:tc>
                <a:extLst>
                  <a:ext uri="{0D108BD9-81ED-4DB2-BD59-A6C34878D82A}">
                    <a16:rowId xmlns:a16="http://schemas.microsoft.com/office/drawing/2014/main" val="2993951836"/>
                  </a:ext>
                </a:extLst>
              </a:tr>
              <a:tr h="370840">
                <a:tc>
                  <a:txBody>
                    <a:bodyPr/>
                    <a:lstStyle/>
                    <a:p>
                      <a:r>
                        <a:rPr lang="en-US" b="1" dirty="0"/>
                        <a:t>Dividend Payout Ratio</a:t>
                      </a:r>
                      <a:endParaRPr lang="en-US" b="1" dirty="0">
                        <a:latin typeface="Gotham" panose="02000604030000020004" pitchFamily="50" charset="0"/>
                      </a:endParaRPr>
                    </a:p>
                  </a:txBody>
                  <a:tcPr/>
                </a:tc>
                <a:tc>
                  <a:txBody>
                    <a:bodyPr/>
                    <a:lstStyle/>
                    <a:p>
                      <a:pPr algn="ctr"/>
                      <a:r>
                        <a:rPr lang="en-US" b="1" dirty="0"/>
                        <a:t>40.50%</a:t>
                      </a:r>
                      <a:endParaRPr lang="en-US" b="1" dirty="0">
                        <a:latin typeface="Gotham" panose="02000604030000020004" pitchFamily="50" charset="0"/>
                      </a:endParaRPr>
                    </a:p>
                  </a:txBody>
                  <a:tcPr/>
                </a:tc>
                <a:tc>
                  <a:txBody>
                    <a:bodyPr/>
                    <a:lstStyle/>
                    <a:p>
                      <a:pPr algn="ctr"/>
                      <a:r>
                        <a:rPr lang="en-US" b="1" dirty="0"/>
                        <a:t>26.58%</a:t>
                      </a:r>
                      <a:endParaRPr lang="en-US" b="1" dirty="0">
                        <a:latin typeface="Gotham" panose="02000604030000020004" pitchFamily="50" charset="0"/>
                      </a:endParaRPr>
                    </a:p>
                  </a:txBody>
                  <a:tcPr/>
                </a:tc>
                <a:extLst>
                  <a:ext uri="{0D108BD9-81ED-4DB2-BD59-A6C34878D82A}">
                    <a16:rowId xmlns:a16="http://schemas.microsoft.com/office/drawing/2014/main" val="4214539175"/>
                  </a:ext>
                </a:extLst>
              </a:tr>
              <a:tr h="370840">
                <a:tc>
                  <a:txBody>
                    <a:bodyPr/>
                    <a:lstStyle/>
                    <a:p>
                      <a:r>
                        <a:rPr lang="en-US" b="1" dirty="0"/>
                        <a:t>Net Interest Margin</a:t>
                      </a:r>
                      <a:endParaRPr lang="en-US" b="1" dirty="0">
                        <a:latin typeface="Gotham" panose="02000604030000020004" pitchFamily="50" charset="0"/>
                      </a:endParaRPr>
                    </a:p>
                  </a:txBody>
                  <a:tcPr/>
                </a:tc>
                <a:tc>
                  <a:txBody>
                    <a:bodyPr/>
                    <a:lstStyle/>
                    <a:p>
                      <a:pPr algn="ctr"/>
                      <a:r>
                        <a:rPr lang="en-US" b="1" dirty="0"/>
                        <a:t>3.25%</a:t>
                      </a:r>
                      <a:endParaRPr lang="en-US" b="1" dirty="0">
                        <a:latin typeface="Gotham" panose="02000604030000020004" pitchFamily="50" charset="0"/>
                      </a:endParaRPr>
                    </a:p>
                  </a:txBody>
                  <a:tcPr/>
                </a:tc>
                <a:tc>
                  <a:txBody>
                    <a:bodyPr/>
                    <a:lstStyle/>
                    <a:p>
                      <a:pPr algn="ctr"/>
                      <a:r>
                        <a:rPr lang="en-US" b="1" dirty="0"/>
                        <a:t>3.48%</a:t>
                      </a:r>
                      <a:endParaRPr lang="en-US" b="1" dirty="0">
                        <a:latin typeface="Gotham" panose="02000604030000020004" pitchFamily="50" charset="0"/>
                      </a:endParaRPr>
                    </a:p>
                  </a:txBody>
                  <a:tcPr/>
                </a:tc>
                <a:extLst>
                  <a:ext uri="{0D108BD9-81ED-4DB2-BD59-A6C34878D82A}">
                    <a16:rowId xmlns:a16="http://schemas.microsoft.com/office/drawing/2014/main" val="3477528312"/>
                  </a:ext>
                </a:extLst>
              </a:tr>
              <a:tr h="370840">
                <a:tc>
                  <a:txBody>
                    <a:bodyPr/>
                    <a:lstStyle/>
                    <a:p>
                      <a:r>
                        <a:rPr lang="en-US" b="1" dirty="0"/>
                        <a:t>Loans to Deposits</a:t>
                      </a:r>
                      <a:endParaRPr lang="en-US" b="1" dirty="0">
                        <a:latin typeface="Gotham" panose="02000604030000020004" pitchFamily="50" charset="0"/>
                      </a:endParaRPr>
                    </a:p>
                  </a:txBody>
                  <a:tcPr/>
                </a:tc>
                <a:tc>
                  <a:txBody>
                    <a:bodyPr/>
                    <a:lstStyle/>
                    <a:p>
                      <a:pPr algn="ctr"/>
                      <a:r>
                        <a:rPr lang="en-US" b="1" dirty="0"/>
                        <a:t>86.14%</a:t>
                      </a:r>
                      <a:endParaRPr lang="en-US" b="1" dirty="0">
                        <a:latin typeface="Gotham" panose="02000604030000020004" pitchFamily="50" charset="0"/>
                      </a:endParaRPr>
                    </a:p>
                  </a:txBody>
                  <a:tcPr/>
                </a:tc>
                <a:tc>
                  <a:txBody>
                    <a:bodyPr/>
                    <a:lstStyle/>
                    <a:p>
                      <a:pPr algn="ctr"/>
                      <a:r>
                        <a:rPr lang="en-US" b="1" dirty="0"/>
                        <a:t>79.80%</a:t>
                      </a:r>
                      <a:endParaRPr lang="en-US" b="1" dirty="0">
                        <a:latin typeface="Gotham" panose="02000604030000020004" pitchFamily="50" charset="0"/>
                      </a:endParaRPr>
                    </a:p>
                  </a:txBody>
                  <a:tcPr/>
                </a:tc>
                <a:extLst>
                  <a:ext uri="{0D108BD9-81ED-4DB2-BD59-A6C34878D82A}">
                    <a16:rowId xmlns:a16="http://schemas.microsoft.com/office/drawing/2014/main" val="3864522941"/>
                  </a:ext>
                </a:extLst>
              </a:tr>
              <a:tr h="370840">
                <a:tc>
                  <a:txBody>
                    <a:bodyPr/>
                    <a:lstStyle/>
                    <a:p>
                      <a:r>
                        <a:rPr lang="en-US" b="1" dirty="0"/>
                        <a:t>Efficiency Ratio</a:t>
                      </a:r>
                      <a:endParaRPr lang="en-US" b="1" dirty="0">
                        <a:latin typeface="Gotham" panose="02000604030000020004" pitchFamily="50" charset="0"/>
                      </a:endParaRPr>
                    </a:p>
                  </a:txBody>
                  <a:tcPr/>
                </a:tc>
                <a:tc>
                  <a:txBody>
                    <a:bodyPr/>
                    <a:lstStyle/>
                    <a:p>
                      <a:pPr algn="ctr"/>
                      <a:r>
                        <a:rPr lang="en-US" b="1" dirty="0"/>
                        <a:t>57.31%</a:t>
                      </a:r>
                      <a:endParaRPr lang="en-US" b="1" dirty="0">
                        <a:latin typeface="Gotham" panose="02000604030000020004" pitchFamily="50" charset="0"/>
                      </a:endParaRPr>
                    </a:p>
                  </a:txBody>
                  <a:tcPr/>
                </a:tc>
                <a:tc>
                  <a:txBody>
                    <a:bodyPr/>
                    <a:lstStyle/>
                    <a:p>
                      <a:pPr algn="ctr"/>
                      <a:r>
                        <a:rPr lang="en-US" b="1" dirty="0"/>
                        <a:t>60.62%</a:t>
                      </a:r>
                      <a:endParaRPr lang="en-US" b="1" dirty="0">
                        <a:latin typeface="Gotham" panose="02000604030000020004" pitchFamily="50" charset="0"/>
                      </a:endParaRPr>
                    </a:p>
                  </a:txBody>
                  <a:tcPr/>
                </a:tc>
                <a:extLst>
                  <a:ext uri="{0D108BD9-81ED-4DB2-BD59-A6C34878D82A}">
                    <a16:rowId xmlns:a16="http://schemas.microsoft.com/office/drawing/2014/main" val="2227257157"/>
                  </a:ext>
                </a:extLst>
              </a:tr>
              <a:tr h="370840">
                <a:tc>
                  <a:txBody>
                    <a:bodyPr/>
                    <a:lstStyle/>
                    <a:p>
                      <a:r>
                        <a:rPr lang="en-US" b="1" dirty="0"/>
                        <a:t>Net Income Per Employee (thousands)</a:t>
                      </a:r>
                      <a:endParaRPr lang="en-US" b="1" dirty="0">
                        <a:latin typeface="Gotham" panose="02000604030000020004" pitchFamily="50" charset="0"/>
                      </a:endParaRPr>
                    </a:p>
                  </a:txBody>
                  <a:tcPr/>
                </a:tc>
                <a:tc>
                  <a:txBody>
                    <a:bodyPr/>
                    <a:lstStyle/>
                    <a:p>
                      <a:pPr algn="ctr"/>
                      <a:r>
                        <a:rPr lang="en-US" b="1" dirty="0"/>
                        <a:t>$106.36</a:t>
                      </a:r>
                      <a:endParaRPr lang="en-US" b="1" dirty="0">
                        <a:latin typeface="Gotham" panose="02000604030000020004" pitchFamily="50" charset="0"/>
                      </a:endParaRPr>
                    </a:p>
                  </a:txBody>
                  <a:tcPr/>
                </a:tc>
                <a:tc>
                  <a:txBody>
                    <a:bodyPr/>
                    <a:lstStyle/>
                    <a:p>
                      <a:pPr algn="ctr"/>
                      <a:r>
                        <a:rPr lang="en-US" b="1" dirty="0"/>
                        <a:t>$118.95</a:t>
                      </a:r>
                      <a:endParaRPr lang="en-US" b="1" dirty="0">
                        <a:latin typeface="Gotham" panose="02000604030000020004" pitchFamily="50" charset="0"/>
                      </a:endParaRPr>
                    </a:p>
                  </a:txBody>
                  <a:tcPr/>
                </a:tc>
                <a:extLst>
                  <a:ext uri="{0D108BD9-81ED-4DB2-BD59-A6C34878D82A}">
                    <a16:rowId xmlns:a16="http://schemas.microsoft.com/office/drawing/2014/main" val="1583347990"/>
                  </a:ext>
                </a:extLst>
              </a:tr>
              <a:tr h="370840">
                <a:tc>
                  <a:txBody>
                    <a:bodyPr/>
                    <a:lstStyle/>
                    <a:p>
                      <a:r>
                        <a:rPr lang="en-US" b="1" dirty="0"/>
                        <a:t>Average Yield on Total Loans</a:t>
                      </a:r>
                      <a:endParaRPr lang="en-US" b="1" dirty="0">
                        <a:latin typeface="Gotham" panose="02000604030000020004" pitchFamily="50" charset="0"/>
                      </a:endParaRPr>
                    </a:p>
                  </a:txBody>
                  <a:tcPr/>
                </a:tc>
                <a:tc>
                  <a:txBody>
                    <a:bodyPr/>
                    <a:lstStyle/>
                    <a:p>
                      <a:pPr algn="ctr"/>
                      <a:r>
                        <a:rPr lang="en-US" b="1" dirty="0"/>
                        <a:t>5.11%</a:t>
                      </a:r>
                      <a:endParaRPr lang="en-US" b="1" dirty="0">
                        <a:latin typeface="Gotham" panose="02000604030000020004" pitchFamily="50" charset="0"/>
                      </a:endParaRPr>
                    </a:p>
                  </a:txBody>
                  <a:tcPr/>
                </a:tc>
                <a:tc>
                  <a:txBody>
                    <a:bodyPr/>
                    <a:lstStyle/>
                    <a:p>
                      <a:pPr algn="ctr"/>
                      <a:r>
                        <a:rPr lang="en-US" b="1" dirty="0"/>
                        <a:t>5.40%</a:t>
                      </a:r>
                      <a:endParaRPr lang="en-US" b="1" dirty="0">
                        <a:latin typeface="Gotham" panose="02000604030000020004" pitchFamily="50" charset="0"/>
                      </a:endParaRPr>
                    </a:p>
                  </a:txBody>
                  <a:tcPr/>
                </a:tc>
                <a:extLst>
                  <a:ext uri="{0D108BD9-81ED-4DB2-BD59-A6C34878D82A}">
                    <a16:rowId xmlns:a16="http://schemas.microsoft.com/office/drawing/2014/main" val="4133587813"/>
                  </a:ext>
                </a:extLst>
              </a:tr>
              <a:tr h="370840">
                <a:tc>
                  <a:txBody>
                    <a:bodyPr/>
                    <a:lstStyle/>
                    <a:p>
                      <a:r>
                        <a:rPr lang="en-US" b="1" dirty="0"/>
                        <a:t>Average Rate Paid on Deposits</a:t>
                      </a:r>
                      <a:endParaRPr lang="en-US" b="1" dirty="0">
                        <a:latin typeface="Gotham" panose="02000604030000020004" pitchFamily="50" charset="0"/>
                      </a:endParaRPr>
                    </a:p>
                  </a:txBody>
                  <a:tcPr/>
                </a:tc>
                <a:tc>
                  <a:txBody>
                    <a:bodyPr/>
                    <a:lstStyle/>
                    <a:p>
                      <a:pPr algn="ctr"/>
                      <a:r>
                        <a:rPr lang="en-US" b="1" dirty="0"/>
                        <a:t>1.32%</a:t>
                      </a:r>
                      <a:endParaRPr lang="en-US" b="1" dirty="0">
                        <a:latin typeface="Gotham" panose="02000604030000020004" pitchFamily="50" charset="0"/>
                      </a:endParaRPr>
                    </a:p>
                  </a:txBody>
                  <a:tcPr/>
                </a:tc>
                <a:tc>
                  <a:txBody>
                    <a:bodyPr/>
                    <a:lstStyle/>
                    <a:p>
                      <a:pPr algn="ctr"/>
                      <a:r>
                        <a:rPr lang="en-US" b="1" dirty="0"/>
                        <a:t>1.49%</a:t>
                      </a:r>
                      <a:endParaRPr lang="en-US" b="1" dirty="0">
                        <a:latin typeface="Gotham" panose="02000604030000020004" pitchFamily="50" charset="0"/>
                      </a:endParaRPr>
                    </a:p>
                  </a:txBody>
                  <a:tcPr/>
                </a:tc>
                <a:extLst>
                  <a:ext uri="{0D108BD9-81ED-4DB2-BD59-A6C34878D82A}">
                    <a16:rowId xmlns:a16="http://schemas.microsoft.com/office/drawing/2014/main" val="2231266219"/>
                  </a:ext>
                </a:extLst>
              </a:tr>
              <a:tr h="370840">
                <a:tc>
                  <a:txBody>
                    <a:bodyPr/>
                    <a:lstStyle/>
                    <a:p>
                      <a:r>
                        <a:rPr lang="en-US" b="1" dirty="0"/>
                        <a:t>Non-Current Assets/Total Assets</a:t>
                      </a:r>
                      <a:endParaRPr lang="en-US" b="1" dirty="0">
                        <a:latin typeface="Gotham" panose="02000604030000020004" pitchFamily="50" charset="0"/>
                      </a:endParaRPr>
                    </a:p>
                  </a:txBody>
                  <a:tcPr/>
                </a:tc>
                <a:tc>
                  <a:txBody>
                    <a:bodyPr/>
                    <a:lstStyle/>
                    <a:p>
                      <a:pPr algn="ctr"/>
                      <a:r>
                        <a:rPr lang="en-US" b="1" dirty="0"/>
                        <a:t>0.15%</a:t>
                      </a:r>
                      <a:endParaRPr lang="en-US" b="1" dirty="0">
                        <a:latin typeface="Gotham" panose="02000604030000020004" pitchFamily="50" charset="0"/>
                      </a:endParaRPr>
                    </a:p>
                  </a:txBody>
                  <a:tcPr/>
                </a:tc>
                <a:tc>
                  <a:txBody>
                    <a:bodyPr/>
                    <a:lstStyle/>
                    <a:p>
                      <a:pPr algn="ctr"/>
                      <a:r>
                        <a:rPr lang="en-US" b="1" dirty="0"/>
                        <a:t>0.27%</a:t>
                      </a:r>
                      <a:endParaRPr lang="en-US" b="1" dirty="0">
                        <a:latin typeface="Gotham" panose="02000604030000020004" pitchFamily="50" charset="0"/>
                      </a:endParaRPr>
                    </a:p>
                  </a:txBody>
                  <a:tcPr/>
                </a:tc>
                <a:extLst>
                  <a:ext uri="{0D108BD9-81ED-4DB2-BD59-A6C34878D82A}">
                    <a16:rowId xmlns:a16="http://schemas.microsoft.com/office/drawing/2014/main" val="2025637532"/>
                  </a:ext>
                </a:extLst>
              </a:tr>
            </a:tbl>
          </a:graphicData>
        </a:graphic>
      </p:graphicFrame>
      <p:sp>
        <p:nvSpPr>
          <p:cNvPr id="8" name="TextBox 7">
            <a:extLst>
              <a:ext uri="{FF2B5EF4-FFF2-40B4-BE49-F238E27FC236}">
                <a16:creationId xmlns:a16="http://schemas.microsoft.com/office/drawing/2014/main" id="{EEF47ECD-30C4-62B9-6AC1-9B98C9240235}"/>
              </a:ext>
            </a:extLst>
          </p:cNvPr>
          <p:cNvSpPr txBox="1"/>
          <p:nvPr/>
        </p:nvSpPr>
        <p:spPr>
          <a:xfrm>
            <a:off x="181837" y="687527"/>
            <a:ext cx="4572000" cy="461665"/>
          </a:xfrm>
          <a:prstGeom prst="rect">
            <a:avLst/>
          </a:prstGeom>
          <a:noFill/>
        </p:spPr>
        <p:txBody>
          <a:bodyPr wrap="square">
            <a:spAutoFit/>
          </a:bodyPr>
          <a:lstStyle/>
          <a:p>
            <a:r>
              <a:rPr lang="en-US" sz="24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Peer Comparison</a:t>
            </a:r>
            <a:endPar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spTree>
    <p:extLst>
      <p:ext uri="{BB962C8B-B14F-4D97-AF65-F5344CB8AC3E}">
        <p14:creationId xmlns:p14="http://schemas.microsoft.com/office/powerpoint/2010/main" val="2613584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A Well Diversified Loan Portfolio</a:t>
            </a:r>
            <a:endParaRPr lang="en-US" dirty="0">
              <a:solidFill>
                <a:schemeClr val="tx1">
                  <a:lumMod val="95000"/>
                  <a:lumOff val="5000"/>
                </a:schemeClr>
              </a:solidFill>
            </a:endParaRPr>
          </a:p>
        </p:txBody>
      </p:sp>
      <p:sp>
        <p:nvSpPr>
          <p:cNvPr id="2" name="TextBox 1">
            <a:extLst>
              <a:ext uri="{FF2B5EF4-FFF2-40B4-BE49-F238E27FC236}">
                <a16:creationId xmlns:a16="http://schemas.microsoft.com/office/drawing/2014/main" id="{3105AD13-8047-EB0E-B40E-C1F80027EE62}"/>
              </a:ext>
            </a:extLst>
          </p:cNvPr>
          <p:cNvSpPr txBox="1"/>
          <p:nvPr/>
        </p:nvSpPr>
        <p:spPr>
          <a:xfrm>
            <a:off x="181837" y="687527"/>
            <a:ext cx="4572000" cy="400110"/>
          </a:xfrm>
          <a:prstGeom prst="rect">
            <a:avLst/>
          </a:prstGeom>
          <a:noFill/>
        </p:spPr>
        <p:txBody>
          <a:bodyPr wrap="square">
            <a:spAutoFit/>
          </a:bodyPr>
          <a:lstStyle/>
          <a:p>
            <a:r>
              <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Loan Portfolio Categories</a:t>
            </a:r>
            <a:endParaRPr lang="en-US"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graphicFrame>
        <p:nvGraphicFramePr>
          <p:cNvPr id="3" name="Chart 2">
            <a:extLst>
              <a:ext uri="{FF2B5EF4-FFF2-40B4-BE49-F238E27FC236}">
                <a16:creationId xmlns:a16="http://schemas.microsoft.com/office/drawing/2014/main" id="{81C6A56F-03D1-9DCD-9092-CA59502299E8}"/>
              </a:ext>
            </a:extLst>
          </p:cNvPr>
          <p:cNvGraphicFramePr/>
          <p:nvPr>
            <p:extLst>
              <p:ext uri="{D42A27DB-BD31-4B8C-83A1-F6EECF244321}">
                <p14:modId xmlns:p14="http://schemas.microsoft.com/office/powerpoint/2010/main" val="4079143385"/>
              </p:ext>
            </p:extLst>
          </p:nvPr>
        </p:nvGraphicFramePr>
        <p:xfrm>
          <a:off x="-1066800" y="784873"/>
          <a:ext cx="9944100" cy="70066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157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7" name="Picture 6" descr="A white and grey background&#10;&#10;Description automatically generated">
            <a:extLst>
              <a:ext uri="{FF2B5EF4-FFF2-40B4-BE49-F238E27FC236}">
                <a16:creationId xmlns:a16="http://schemas.microsoft.com/office/drawing/2014/main" id="{5A6D8F7D-88D3-8803-DC32-6415709A31B0}"/>
              </a:ext>
            </a:extLst>
          </p:cNvPr>
          <p:cNvPicPr>
            <a:picLocks noChangeAspect="1"/>
          </p:cNvPicPr>
          <p:nvPr/>
        </p:nvPicPr>
        <p:blipFill rotWithShape="1">
          <a:blip r:embed="rId2">
            <a:extLst>
              <a:ext uri="{28A0092B-C50C-407E-A947-70E740481C1C}">
                <a14:useLocalDpi xmlns:a14="http://schemas.microsoft.com/office/drawing/2010/main" val="0"/>
              </a:ext>
            </a:extLst>
          </a:blip>
          <a:srcRect t="3710" b="78213"/>
          <a:stretch/>
        </p:blipFill>
        <p:spPr>
          <a:xfrm>
            <a:off x="0" y="0"/>
            <a:ext cx="9144000" cy="1239712"/>
          </a:xfrm>
          <a:prstGeom prst="rect">
            <a:avLst/>
          </a:prstGeom>
        </p:spPr>
      </p:pic>
      <p:pic>
        <p:nvPicPr>
          <p:cNvPr id="9" name="Picture 8" descr="A blue and black logo&#10;&#10;Description automatically generated">
            <a:extLst>
              <a:ext uri="{FF2B5EF4-FFF2-40B4-BE49-F238E27FC236}">
                <a16:creationId xmlns:a16="http://schemas.microsoft.com/office/drawing/2014/main" id="{8032C2C5-E1BB-5627-3CA8-17A18389F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75" y="156536"/>
            <a:ext cx="2837588" cy="831098"/>
          </a:xfrm>
          <a:prstGeom prst="rect">
            <a:avLst/>
          </a:prstGeom>
        </p:spPr>
      </p:pic>
      <p:sp>
        <p:nvSpPr>
          <p:cNvPr id="5" name="TextBox 4">
            <a:extLst>
              <a:ext uri="{FF2B5EF4-FFF2-40B4-BE49-F238E27FC236}">
                <a16:creationId xmlns:a16="http://schemas.microsoft.com/office/drawing/2014/main" id="{B30C6D3A-7CB3-3D67-3452-C13C9FB3C444}"/>
              </a:ext>
            </a:extLst>
          </p:cNvPr>
          <p:cNvSpPr txBox="1"/>
          <p:nvPr/>
        </p:nvSpPr>
        <p:spPr>
          <a:xfrm>
            <a:off x="181837" y="387419"/>
            <a:ext cx="5942738" cy="369332"/>
          </a:xfrm>
          <a:prstGeom prst="rect">
            <a:avLst/>
          </a:prstGeom>
          <a:noFill/>
        </p:spPr>
        <p:txBody>
          <a:bodyPr wrap="square">
            <a:spAutoFit/>
          </a:bodyPr>
          <a:lstStyle/>
          <a:p>
            <a:r>
              <a:rPr lang="en-US" sz="1800" b="1" dirty="0">
                <a:solidFill>
                  <a:schemeClr val="tx1">
                    <a:lumMod val="95000"/>
                    <a:lumOff val="5000"/>
                  </a:schemeClr>
                </a:solidFill>
                <a:latin typeface="Verdana" panose="020B0604030504040204" pitchFamily="34" charset="0"/>
                <a:ea typeface="Verdana" panose="020B0604030504040204" pitchFamily="34" charset="0"/>
              </a:rPr>
              <a:t>A Well Diversified Loan Portfolio</a:t>
            </a:r>
            <a:endParaRPr lang="en-US" dirty="0">
              <a:solidFill>
                <a:schemeClr val="tx1">
                  <a:lumMod val="95000"/>
                  <a:lumOff val="5000"/>
                </a:schemeClr>
              </a:solidFill>
            </a:endParaRPr>
          </a:p>
        </p:txBody>
      </p:sp>
      <p:sp>
        <p:nvSpPr>
          <p:cNvPr id="2" name="TextBox 1">
            <a:extLst>
              <a:ext uri="{FF2B5EF4-FFF2-40B4-BE49-F238E27FC236}">
                <a16:creationId xmlns:a16="http://schemas.microsoft.com/office/drawing/2014/main" id="{3105AD13-8047-EB0E-B40E-C1F80027EE62}"/>
              </a:ext>
            </a:extLst>
          </p:cNvPr>
          <p:cNvSpPr txBox="1"/>
          <p:nvPr/>
        </p:nvSpPr>
        <p:spPr>
          <a:xfrm>
            <a:off x="181837" y="687527"/>
            <a:ext cx="4837838" cy="400110"/>
          </a:xfrm>
          <a:prstGeom prst="rect">
            <a:avLst/>
          </a:prstGeom>
          <a:noFill/>
        </p:spPr>
        <p:txBody>
          <a:bodyPr wrap="square">
            <a:spAutoFit/>
          </a:bodyPr>
          <a:lstStyle/>
          <a:p>
            <a:r>
              <a:rPr lang="en-US" sz="2000"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rPr>
              <a:t>Loan Portfolio By Industry</a:t>
            </a:r>
            <a:endParaRPr lang="en-US" b="1" dirty="0">
              <a:solidFill>
                <a:schemeClr val="tx1">
                  <a:lumMod val="50000"/>
                  <a:lumOff val="50000"/>
                </a:schemeClr>
              </a:solidFill>
              <a:latin typeface="Segoe Script" panose="030B0504020000000003" pitchFamily="66" charset="0"/>
              <a:ea typeface="Verdana" panose="020B0604030504040204" pitchFamily="34" charset="0"/>
              <a:cs typeface="Dreaming Outloud Script Pro" panose="03050502040304050704" pitchFamily="66" charset="0"/>
            </a:endParaRPr>
          </a:p>
        </p:txBody>
      </p:sp>
      <p:graphicFrame>
        <p:nvGraphicFramePr>
          <p:cNvPr id="3" name="Chart 2">
            <a:extLst>
              <a:ext uri="{FF2B5EF4-FFF2-40B4-BE49-F238E27FC236}">
                <a16:creationId xmlns:a16="http://schemas.microsoft.com/office/drawing/2014/main" id="{22FA3B58-F72E-E9AF-E273-249D0340B4E8}"/>
              </a:ext>
            </a:extLst>
          </p:cNvPr>
          <p:cNvGraphicFramePr/>
          <p:nvPr>
            <p:extLst>
              <p:ext uri="{D42A27DB-BD31-4B8C-83A1-F6EECF244321}">
                <p14:modId xmlns:p14="http://schemas.microsoft.com/office/powerpoint/2010/main" val="2295003403"/>
              </p:ext>
            </p:extLst>
          </p:nvPr>
        </p:nvGraphicFramePr>
        <p:xfrm>
          <a:off x="1062573" y="-152577"/>
          <a:ext cx="6262152" cy="74175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83976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2037</TotalTime>
  <Words>1225</Words>
  <Application>Microsoft Office PowerPoint</Application>
  <PresentationFormat>On-screen Show (4:3)</PresentationFormat>
  <Paragraphs>163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Gotham</vt:lpstr>
      <vt:lpstr>Segoe Script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Lancia</dc:creator>
  <cp:lastModifiedBy>Kristen Lancia</cp:lastModifiedBy>
  <cp:revision>29</cp:revision>
  <dcterms:created xsi:type="dcterms:W3CDTF">2023-07-07T14:43:08Z</dcterms:created>
  <dcterms:modified xsi:type="dcterms:W3CDTF">2023-08-22T17:31:30Z</dcterms:modified>
</cp:coreProperties>
</file>